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0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0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70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856" y="4783766"/>
            <a:ext cx="6950643" cy="56618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5889" y="1257300"/>
            <a:ext cx="5464720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70C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9.png"/><Relationship Id="rId5" Type="http://schemas.openxmlformats.org/officeDocument/2006/relationships/image" Target="../media/image6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1.jpg"/><Relationship Id="rId5" Type="http://schemas.openxmlformats.org/officeDocument/2006/relationships/image" Target="../media/image57.png"/><Relationship Id="rId6" Type="http://schemas.openxmlformats.org/officeDocument/2006/relationships/image" Target="../media/image6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7.png"/><Relationship Id="rId5" Type="http://schemas.openxmlformats.org/officeDocument/2006/relationships/image" Target="../media/image63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9.png"/><Relationship Id="rId5" Type="http://schemas.openxmlformats.org/officeDocument/2006/relationships/image" Target="../media/image64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5.jpg"/><Relationship Id="rId5" Type="http://schemas.openxmlformats.org/officeDocument/2006/relationships/hyperlink" Target="mailto:regions_fg@nifi.ru" TargetMode="External"/><Relationship Id="rId6" Type="http://schemas.openxmlformats.org/officeDocument/2006/relationships/image" Target="../media/image6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7.png"/><Relationship Id="rId5" Type="http://schemas.openxmlformats.org/officeDocument/2006/relationships/image" Target="../media/image6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6.png"/><Relationship Id="rId5" Type="http://schemas.openxmlformats.org/officeDocument/2006/relationships/image" Target="../media/image7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3.jpg"/><Relationship Id="rId5" Type="http://schemas.openxmlformats.org/officeDocument/2006/relationships/image" Target="../media/image74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5.jpg"/><Relationship Id="rId5" Type="http://schemas.openxmlformats.org/officeDocument/2006/relationships/image" Target="../media/image66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6.jpg"/><Relationship Id="rId5" Type="http://schemas.openxmlformats.org/officeDocument/2006/relationships/image" Target="../media/image66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7.jpg"/><Relationship Id="rId5" Type="http://schemas.openxmlformats.org/officeDocument/2006/relationships/image" Target="../media/image66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8.jpg"/><Relationship Id="rId5" Type="http://schemas.openxmlformats.org/officeDocument/2006/relationships/image" Target="../media/image66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6.png"/><Relationship Id="rId5" Type="http://schemas.openxmlformats.org/officeDocument/2006/relationships/image" Target="../media/image7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36.jp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1.png"/><Relationship Id="rId5" Type="http://schemas.openxmlformats.org/officeDocument/2006/relationships/hyperlink" Target="mailto:MoneyWeek@nifi.ru" TargetMode="External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4117" y="10345419"/>
            <a:ext cx="717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75">
                <a:solidFill>
                  <a:srgbClr val="2A9196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5889" y="1257300"/>
            <a:ext cx="4855210" cy="198564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263525">
              <a:lnSpc>
                <a:spcPct val="100299"/>
              </a:lnSpc>
              <a:spcBef>
                <a:spcPts val="85"/>
              </a:spcBef>
            </a:pPr>
            <a:r>
              <a:rPr dirty="0" spc="105" b="0">
                <a:latin typeface="Verdana"/>
                <a:cs typeface="Verdana"/>
              </a:rPr>
              <a:t>Всероссийские </a:t>
            </a:r>
            <a:r>
              <a:rPr dirty="0" spc="110" b="0">
                <a:latin typeface="Verdana"/>
                <a:cs typeface="Verdana"/>
              </a:rPr>
              <a:t> </a:t>
            </a:r>
            <a:r>
              <a:rPr dirty="0" spc="140"/>
              <a:t>Недели</a:t>
            </a:r>
            <a:r>
              <a:rPr dirty="0" spc="-110"/>
              <a:t> </a:t>
            </a:r>
            <a:r>
              <a:rPr dirty="0" spc="100"/>
              <a:t>финансовой </a:t>
            </a:r>
            <a:r>
              <a:rPr dirty="0" spc="-925"/>
              <a:t> </a:t>
            </a:r>
            <a:r>
              <a:rPr dirty="0" spc="120"/>
              <a:t>грамотности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pc="65" b="0">
                <a:latin typeface="Verdana"/>
                <a:cs typeface="Verdana"/>
              </a:rPr>
              <a:t>дл</a:t>
            </a:r>
            <a:r>
              <a:rPr dirty="0" spc="20" b="0">
                <a:latin typeface="Verdana"/>
                <a:cs typeface="Verdana"/>
              </a:rPr>
              <a:t>я</a:t>
            </a:r>
            <a:r>
              <a:rPr dirty="0" spc="-295" b="0">
                <a:latin typeface="Verdana"/>
                <a:cs typeface="Verdana"/>
              </a:rPr>
              <a:t> </a:t>
            </a:r>
            <a:r>
              <a:rPr dirty="0" spc="80" b="0">
                <a:latin typeface="Verdana"/>
                <a:cs typeface="Verdana"/>
              </a:rPr>
              <a:t>д</a:t>
            </a:r>
            <a:r>
              <a:rPr dirty="0" spc="75" b="0">
                <a:latin typeface="Verdana"/>
                <a:cs typeface="Verdana"/>
              </a:rPr>
              <a:t>е</a:t>
            </a:r>
            <a:r>
              <a:rPr dirty="0" spc="-80" b="0">
                <a:latin typeface="Verdana"/>
                <a:cs typeface="Verdana"/>
              </a:rPr>
              <a:t>т</a:t>
            </a:r>
            <a:r>
              <a:rPr dirty="0" spc="65" b="0">
                <a:latin typeface="Verdana"/>
                <a:cs typeface="Verdana"/>
              </a:rPr>
              <a:t>е</a:t>
            </a:r>
            <a:r>
              <a:rPr dirty="0" spc="150" b="0">
                <a:latin typeface="Verdana"/>
                <a:cs typeface="Verdana"/>
              </a:rPr>
              <a:t>й</a:t>
            </a:r>
            <a:r>
              <a:rPr dirty="0" spc="-295" b="0">
                <a:latin typeface="Verdana"/>
                <a:cs typeface="Verdana"/>
              </a:rPr>
              <a:t> </a:t>
            </a:r>
            <a:r>
              <a:rPr dirty="0" spc="150" b="0">
                <a:latin typeface="Verdana"/>
                <a:cs typeface="Verdana"/>
              </a:rPr>
              <a:t>и</a:t>
            </a:r>
            <a:r>
              <a:rPr dirty="0" spc="-295" b="0">
                <a:latin typeface="Verdana"/>
                <a:cs typeface="Verdana"/>
              </a:rPr>
              <a:t> </a:t>
            </a:r>
            <a:r>
              <a:rPr dirty="0" spc="290" b="0">
                <a:latin typeface="Verdana"/>
                <a:cs typeface="Verdana"/>
              </a:rPr>
              <a:t>м</a:t>
            </a:r>
            <a:r>
              <a:rPr dirty="0" spc="90" b="0">
                <a:latin typeface="Verdana"/>
                <a:cs typeface="Verdana"/>
              </a:rPr>
              <a:t>о</a:t>
            </a:r>
            <a:r>
              <a:rPr dirty="0" spc="35" b="0">
                <a:latin typeface="Verdana"/>
                <a:cs typeface="Verdana"/>
              </a:rPr>
              <a:t>л</a:t>
            </a:r>
            <a:r>
              <a:rPr dirty="0" spc="90" b="0">
                <a:latin typeface="Verdana"/>
                <a:cs typeface="Verdana"/>
              </a:rPr>
              <a:t>о</a:t>
            </a:r>
            <a:r>
              <a:rPr dirty="0" spc="80" b="0">
                <a:latin typeface="Verdana"/>
                <a:cs typeface="Verdana"/>
              </a:rPr>
              <a:t>д</a:t>
            </a:r>
            <a:r>
              <a:rPr dirty="0" spc="75" b="0">
                <a:latin typeface="Verdana"/>
                <a:cs typeface="Verdana"/>
              </a:rPr>
              <a:t>е</a:t>
            </a:r>
            <a:r>
              <a:rPr dirty="0" spc="80" b="0">
                <a:latin typeface="Verdana"/>
                <a:cs typeface="Verdana"/>
              </a:rPr>
              <a:t>ж</a:t>
            </a:r>
            <a:r>
              <a:rPr dirty="0" spc="150" b="0">
                <a:latin typeface="Verdana"/>
                <a:cs typeface="Verdana"/>
              </a:rPr>
              <a:t>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889" y="3288283"/>
            <a:ext cx="4608195" cy="1433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5" b="1">
                <a:solidFill>
                  <a:srgbClr val="E21E59"/>
                </a:solidFill>
                <a:latin typeface="Tahoma"/>
                <a:cs typeface="Tahoma"/>
              </a:rPr>
              <a:t>2</a:t>
            </a:r>
            <a:r>
              <a:rPr dirty="0" sz="2400" spc="-80" b="1">
                <a:solidFill>
                  <a:srgbClr val="E21E59"/>
                </a:solidFill>
                <a:latin typeface="Tahoma"/>
                <a:cs typeface="Tahoma"/>
              </a:rPr>
              <a:t>7</a:t>
            </a:r>
            <a:r>
              <a:rPr dirty="0" sz="2400" spc="-30" b="1">
                <a:solidFill>
                  <a:srgbClr val="E21E59"/>
                </a:solidFill>
                <a:latin typeface="Tahoma"/>
                <a:cs typeface="Tahoma"/>
              </a:rPr>
              <a:t> </a:t>
            </a:r>
            <a:r>
              <a:rPr dirty="0" sz="2400" spc="-50" b="1">
                <a:solidFill>
                  <a:srgbClr val="E21E59"/>
                </a:solidFill>
                <a:latin typeface="Verdana"/>
                <a:cs typeface="Verdana"/>
              </a:rPr>
              <a:t>м</a:t>
            </a:r>
            <a:r>
              <a:rPr dirty="0" sz="2400" spc="-155" b="1">
                <a:solidFill>
                  <a:srgbClr val="E21E59"/>
                </a:solidFill>
                <a:latin typeface="Verdana"/>
                <a:cs typeface="Verdana"/>
              </a:rPr>
              <a:t>а</a:t>
            </a:r>
            <a:r>
              <a:rPr dirty="0" sz="2400" spc="-15" b="1">
                <a:solidFill>
                  <a:srgbClr val="E21E59"/>
                </a:solidFill>
                <a:latin typeface="Verdana"/>
                <a:cs typeface="Verdana"/>
              </a:rPr>
              <a:t>р</a:t>
            </a:r>
            <a:r>
              <a:rPr dirty="0" sz="2400" spc="-10" b="1">
                <a:solidFill>
                  <a:srgbClr val="E21E59"/>
                </a:solidFill>
                <a:latin typeface="Verdana"/>
                <a:cs typeface="Verdana"/>
              </a:rPr>
              <a:t>т</a:t>
            </a:r>
            <a:r>
              <a:rPr dirty="0" sz="2400" spc="-155" b="1">
                <a:solidFill>
                  <a:srgbClr val="E21E59"/>
                </a:solidFill>
                <a:latin typeface="Verdana"/>
                <a:cs typeface="Verdana"/>
              </a:rPr>
              <a:t>а</a:t>
            </a:r>
            <a:r>
              <a:rPr dirty="0" sz="2400" spc="-114" b="1">
                <a:solidFill>
                  <a:srgbClr val="E21E59"/>
                </a:solidFill>
                <a:latin typeface="Tahoma"/>
                <a:cs typeface="Tahoma"/>
              </a:rPr>
              <a:t>-</a:t>
            </a:r>
            <a:r>
              <a:rPr dirty="0" sz="2400" spc="-300" b="1">
                <a:solidFill>
                  <a:srgbClr val="E21E59"/>
                </a:solidFill>
                <a:latin typeface="Tahoma"/>
                <a:cs typeface="Tahoma"/>
              </a:rPr>
              <a:t>1</a:t>
            </a:r>
            <a:r>
              <a:rPr dirty="0" sz="2400" spc="-295" b="1">
                <a:solidFill>
                  <a:srgbClr val="E21E59"/>
                </a:solidFill>
                <a:latin typeface="Tahoma"/>
                <a:cs typeface="Tahoma"/>
              </a:rPr>
              <a:t>6</a:t>
            </a:r>
            <a:r>
              <a:rPr dirty="0" sz="2400" spc="-35" b="1">
                <a:solidFill>
                  <a:srgbClr val="E21E59"/>
                </a:solidFill>
                <a:latin typeface="Tahoma"/>
                <a:cs typeface="Tahoma"/>
              </a:rPr>
              <a:t> </a:t>
            </a:r>
            <a:r>
              <a:rPr dirty="0" sz="2400" spc="-155" b="1">
                <a:solidFill>
                  <a:srgbClr val="E21E59"/>
                </a:solidFill>
                <a:latin typeface="Verdana"/>
                <a:cs typeface="Verdana"/>
              </a:rPr>
              <a:t>а</a:t>
            </a:r>
            <a:r>
              <a:rPr dirty="0" sz="2400" spc="-80" b="1">
                <a:solidFill>
                  <a:srgbClr val="E21E59"/>
                </a:solidFill>
                <a:latin typeface="Verdana"/>
                <a:cs typeface="Verdana"/>
              </a:rPr>
              <a:t>п</a:t>
            </a:r>
            <a:r>
              <a:rPr dirty="0" sz="2400" spc="-40" b="1">
                <a:solidFill>
                  <a:srgbClr val="E21E59"/>
                </a:solidFill>
                <a:latin typeface="Verdana"/>
                <a:cs typeface="Verdana"/>
              </a:rPr>
              <a:t>р</a:t>
            </a:r>
            <a:r>
              <a:rPr dirty="0" sz="2400" spc="-45" b="1">
                <a:solidFill>
                  <a:srgbClr val="E21E59"/>
                </a:solidFill>
                <a:latin typeface="Verdana"/>
                <a:cs typeface="Verdana"/>
              </a:rPr>
              <a:t>е</a:t>
            </a:r>
            <a:r>
              <a:rPr dirty="0" sz="2400" spc="-105" b="1">
                <a:solidFill>
                  <a:srgbClr val="E21E59"/>
                </a:solidFill>
                <a:latin typeface="Verdana"/>
                <a:cs typeface="Verdana"/>
              </a:rPr>
              <a:t>л</a:t>
            </a:r>
            <a:r>
              <a:rPr dirty="0" sz="2400" spc="-130" b="1">
                <a:solidFill>
                  <a:srgbClr val="E21E59"/>
                </a:solidFill>
                <a:latin typeface="Verdana"/>
                <a:cs typeface="Verdana"/>
              </a:rPr>
              <a:t>я</a:t>
            </a:r>
            <a:r>
              <a:rPr dirty="0" sz="2400" spc="-140" b="1">
                <a:solidFill>
                  <a:srgbClr val="E21E59"/>
                </a:solidFill>
                <a:latin typeface="Verdana"/>
                <a:cs typeface="Verdana"/>
              </a:rPr>
              <a:t> </a:t>
            </a:r>
            <a:r>
              <a:rPr dirty="0" sz="2400" spc="-15" b="1">
                <a:solidFill>
                  <a:srgbClr val="E21E59"/>
                </a:solidFill>
                <a:latin typeface="Tahoma"/>
                <a:cs typeface="Tahoma"/>
              </a:rPr>
              <a:t>2</a:t>
            </a:r>
            <a:r>
              <a:rPr dirty="0" sz="2400" spc="-20" b="1">
                <a:solidFill>
                  <a:srgbClr val="E21E59"/>
                </a:solidFill>
                <a:latin typeface="Tahoma"/>
                <a:cs typeface="Tahoma"/>
              </a:rPr>
              <a:t>0</a:t>
            </a:r>
            <a:r>
              <a:rPr dirty="0" sz="2400" spc="-120" b="1">
                <a:solidFill>
                  <a:srgbClr val="E21E59"/>
                </a:solidFill>
                <a:latin typeface="Tahoma"/>
                <a:cs typeface="Tahoma"/>
              </a:rPr>
              <a:t>2</a:t>
            </a:r>
            <a:r>
              <a:rPr dirty="0" sz="2400" spc="-114" b="1">
                <a:solidFill>
                  <a:srgbClr val="E21E59"/>
                </a:solidFill>
                <a:latin typeface="Tahoma"/>
                <a:cs typeface="Tahoma"/>
              </a:rPr>
              <a:t>2</a:t>
            </a:r>
            <a:r>
              <a:rPr dirty="0" sz="2400" spc="-35" b="1">
                <a:solidFill>
                  <a:srgbClr val="E21E59"/>
                </a:solidFill>
                <a:latin typeface="Tahoma"/>
                <a:cs typeface="Tahoma"/>
              </a:rPr>
              <a:t> </a:t>
            </a:r>
            <a:r>
              <a:rPr dirty="0" sz="2400" spc="-45" b="1">
                <a:solidFill>
                  <a:srgbClr val="E21E59"/>
                </a:solidFill>
                <a:latin typeface="Verdana"/>
                <a:cs typeface="Verdana"/>
              </a:rPr>
              <a:t>г</a:t>
            </a:r>
            <a:r>
              <a:rPr dirty="0" sz="2400" spc="-125" b="1">
                <a:solidFill>
                  <a:srgbClr val="E21E59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dirty="0" sz="2400" spc="250">
                <a:latin typeface="Verdana"/>
                <a:cs typeface="Verdana"/>
              </a:rPr>
              <a:t>Р</a:t>
            </a:r>
            <a:r>
              <a:rPr dirty="0" sz="2400" spc="-90">
                <a:latin typeface="Verdana"/>
                <a:cs typeface="Verdana"/>
              </a:rPr>
              <a:t>у</a:t>
            </a:r>
            <a:r>
              <a:rPr dirty="0" sz="2400" spc="-25">
                <a:latin typeface="Verdana"/>
                <a:cs typeface="Verdana"/>
              </a:rPr>
              <a:t>к</a:t>
            </a:r>
            <a:r>
              <a:rPr dirty="0" sz="2400" spc="60">
                <a:latin typeface="Verdana"/>
                <a:cs typeface="Verdana"/>
              </a:rPr>
              <a:t>о</a:t>
            </a:r>
            <a:r>
              <a:rPr dirty="0" sz="2400" spc="30">
                <a:latin typeface="Verdana"/>
                <a:cs typeface="Verdana"/>
              </a:rPr>
              <a:t>в</a:t>
            </a:r>
            <a:r>
              <a:rPr dirty="0" sz="2400" spc="60">
                <a:latin typeface="Verdana"/>
                <a:cs typeface="Verdana"/>
              </a:rPr>
              <a:t>о</a:t>
            </a:r>
            <a:r>
              <a:rPr dirty="0" sz="2400" spc="75">
                <a:latin typeface="Verdana"/>
                <a:cs typeface="Verdana"/>
              </a:rPr>
              <a:t>д</a:t>
            </a:r>
            <a:r>
              <a:rPr dirty="0" sz="2400" spc="55">
                <a:latin typeface="Verdana"/>
                <a:cs typeface="Verdana"/>
              </a:rPr>
              <a:t>с</a:t>
            </a:r>
            <a:r>
              <a:rPr dirty="0" sz="2400" spc="-60">
                <a:latin typeface="Verdana"/>
                <a:cs typeface="Verdana"/>
              </a:rPr>
              <a:t>т</a:t>
            </a:r>
            <a:r>
              <a:rPr dirty="0" sz="2400" spc="30">
                <a:latin typeface="Verdana"/>
                <a:cs typeface="Verdana"/>
              </a:rPr>
              <a:t>в</a:t>
            </a:r>
            <a:r>
              <a:rPr dirty="0" sz="2400" spc="65">
                <a:latin typeface="Verdana"/>
                <a:cs typeface="Verdana"/>
              </a:rPr>
              <a:t>о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45">
                <a:latin typeface="Verdana"/>
                <a:cs typeface="Verdana"/>
              </a:rPr>
              <a:t>д</a:t>
            </a:r>
            <a:r>
              <a:rPr dirty="0" sz="2400" spc="40">
                <a:latin typeface="Verdana"/>
                <a:cs typeface="Verdana"/>
              </a:rPr>
              <a:t>л</a:t>
            </a:r>
            <a:r>
              <a:rPr dirty="0" sz="2400" spc="15">
                <a:latin typeface="Verdana"/>
                <a:cs typeface="Verdana"/>
              </a:rPr>
              <a:t>я</a:t>
            </a:r>
            <a:r>
              <a:rPr dirty="0" sz="2400" spc="-225">
                <a:latin typeface="Verdana"/>
                <a:cs typeface="Verdana"/>
              </a:rPr>
              <a:t> </a:t>
            </a:r>
            <a:r>
              <a:rPr dirty="0" sz="2400" spc="-90">
                <a:latin typeface="Verdana"/>
                <a:cs typeface="Verdana"/>
              </a:rPr>
              <a:t>у</a:t>
            </a:r>
            <a:r>
              <a:rPr dirty="0" sz="2400" spc="-30">
                <a:latin typeface="Verdana"/>
                <a:cs typeface="Verdana"/>
              </a:rPr>
              <a:t>ча</a:t>
            </a:r>
            <a:r>
              <a:rPr dirty="0" sz="2400" spc="60">
                <a:latin typeface="Verdana"/>
                <a:cs typeface="Verdana"/>
              </a:rPr>
              <a:t>с</a:t>
            </a:r>
            <a:r>
              <a:rPr dirty="0" sz="2400" spc="-60">
                <a:latin typeface="Verdana"/>
                <a:cs typeface="Verdana"/>
              </a:rPr>
              <a:t>т</a:t>
            </a:r>
            <a:r>
              <a:rPr dirty="0" sz="2400" spc="95">
                <a:latin typeface="Verdana"/>
                <a:cs typeface="Verdana"/>
              </a:rPr>
              <a:t>н</a:t>
            </a:r>
            <a:r>
              <a:rPr dirty="0" sz="2400" spc="105">
                <a:latin typeface="Verdana"/>
                <a:cs typeface="Verdana"/>
              </a:rPr>
              <a:t>и</a:t>
            </a:r>
            <a:r>
              <a:rPr dirty="0" sz="2400" spc="-25">
                <a:latin typeface="Verdana"/>
                <a:cs typeface="Verdana"/>
              </a:rPr>
              <a:t>к</a:t>
            </a:r>
            <a:r>
              <a:rPr dirty="0" sz="2400" spc="60">
                <a:latin typeface="Verdana"/>
                <a:cs typeface="Verdana"/>
              </a:rPr>
              <a:t>о</a:t>
            </a:r>
            <a:r>
              <a:rPr dirty="0" sz="2400" spc="30">
                <a:latin typeface="Verdana"/>
                <a:cs typeface="Verdana"/>
              </a:rPr>
              <a:t>в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0308" y="353504"/>
            <a:ext cx="1392411" cy="35157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5279" y="155447"/>
            <a:ext cx="3179445" cy="436245"/>
            <a:chOff x="335279" y="155447"/>
            <a:chExt cx="3179445" cy="43624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79" y="225551"/>
              <a:ext cx="1761744" cy="344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3975" y="155447"/>
              <a:ext cx="1420368" cy="43586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480815"/>
            <a:ext cx="758952" cy="125882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60259" y="4875252"/>
            <a:ext cx="6536690" cy="5463540"/>
            <a:chOff x="660259" y="4875252"/>
            <a:chExt cx="6536690" cy="546354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259" y="4875252"/>
              <a:ext cx="6239155" cy="54630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7605" y="9803765"/>
              <a:ext cx="2228850" cy="5295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1144" y="4209288"/>
            <a:ext cx="5904230" cy="2819400"/>
            <a:chOff x="771144" y="4209288"/>
            <a:chExt cx="5904230" cy="28194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44" y="4209288"/>
              <a:ext cx="5903976" cy="2819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2040" y="6053327"/>
              <a:ext cx="1042415" cy="2529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61256" y="4537964"/>
            <a:ext cx="5397500" cy="18300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50"/>
              </a:spcBef>
            </a:pPr>
            <a:r>
              <a:rPr dirty="0" sz="3600" spc="140" b="1">
                <a:solidFill>
                  <a:srgbClr val="004F9E"/>
                </a:solidFill>
                <a:latin typeface="Tahoma"/>
                <a:cs typeface="Tahoma"/>
              </a:rPr>
              <a:t>Положение </a:t>
            </a:r>
            <a:r>
              <a:rPr dirty="0" sz="3600" spc="130" b="1">
                <a:solidFill>
                  <a:srgbClr val="004F9E"/>
                </a:solidFill>
                <a:latin typeface="Tahoma"/>
                <a:cs typeface="Tahoma"/>
              </a:rPr>
              <a:t>о </a:t>
            </a:r>
            <a:r>
              <a:rPr dirty="0" sz="3600" spc="135" b="1">
                <a:solidFill>
                  <a:srgbClr val="004F9E"/>
                </a:solidFill>
                <a:latin typeface="Tahoma"/>
                <a:cs typeface="Tahoma"/>
              </a:rPr>
              <a:t> </a:t>
            </a:r>
            <a:r>
              <a:rPr dirty="0" sz="3600" spc="110" b="1">
                <a:solidFill>
                  <a:srgbClr val="004F9E"/>
                </a:solidFill>
                <a:latin typeface="Tahoma"/>
                <a:cs typeface="Tahoma"/>
              </a:rPr>
              <a:t>Неделях</a:t>
            </a:r>
            <a:r>
              <a:rPr dirty="0" sz="3600" spc="-80" b="1">
                <a:solidFill>
                  <a:srgbClr val="004F9E"/>
                </a:solidFill>
                <a:latin typeface="Tahoma"/>
                <a:cs typeface="Tahoma"/>
              </a:rPr>
              <a:t> </a:t>
            </a:r>
            <a:r>
              <a:rPr dirty="0" sz="3600" spc="110" b="1">
                <a:solidFill>
                  <a:srgbClr val="004F9E"/>
                </a:solidFill>
                <a:latin typeface="Tahoma"/>
                <a:cs typeface="Tahoma"/>
              </a:rPr>
              <a:t>финансовой </a:t>
            </a:r>
            <a:r>
              <a:rPr dirty="0" sz="3600" spc="-1040" b="1">
                <a:solidFill>
                  <a:srgbClr val="004F9E"/>
                </a:solidFill>
                <a:latin typeface="Tahoma"/>
                <a:cs typeface="Tahoma"/>
              </a:rPr>
              <a:t> </a:t>
            </a:r>
            <a:r>
              <a:rPr dirty="0" sz="3600" spc="130" b="1">
                <a:solidFill>
                  <a:srgbClr val="004F9E"/>
                </a:solidFill>
                <a:latin typeface="Tahoma"/>
                <a:cs typeface="Tahoma"/>
              </a:rPr>
              <a:t>грамотности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254" y="721867"/>
            <a:ext cx="20218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П</a:t>
            </a: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90" b="1">
                <a:solidFill>
                  <a:srgbClr val="EE7D00"/>
                </a:solidFill>
                <a:latin typeface="Verdana"/>
                <a:cs typeface="Verdana"/>
              </a:rPr>
              <a:t>Л</a:t>
            </a:r>
            <a:r>
              <a:rPr dirty="0" sz="1800" spc="-20" b="1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800" spc="-75" b="1">
                <a:solidFill>
                  <a:srgbClr val="EE7D00"/>
                </a:solidFill>
                <a:latin typeface="Verdana"/>
                <a:cs typeface="Verdana"/>
              </a:rPr>
              <a:t>Ж</a:t>
            </a:r>
            <a:r>
              <a:rPr dirty="0" sz="1800" spc="-30" b="1">
                <a:solidFill>
                  <a:srgbClr val="EE7D00"/>
                </a:solidFill>
                <a:latin typeface="Verdana"/>
                <a:cs typeface="Verdana"/>
              </a:rPr>
              <a:t>ЕН</a:t>
            </a: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20" b="1">
                <a:solidFill>
                  <a:srgbClr val="EE7D00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800" spc="-445" b="1">
                <a:solidFill>
                  <a:srgbClr val="EE7D00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4118" y="821434"/>
            <a:ext cx="5850890" cy="678624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dirty="0" sz="1400" spc="-5" b="1">
                <a:latin typeface="Times New Roman"/>
                <a:cs typeface="Times New Roman"/>
              </a:rPr>
              <a:t>ПОЛОЖЕНИЕ</a:t>
            </a:r>
            <a:endParaRPr sz="1400">
              <a:latin typeface="Times New Roman"/>
              <a:cs typeface="Times New Roman"/>
            </a:endParaRPr>
          </a:p>
          <a:p>
            <a:pPr algn="ctr" marL="401955" marR="395605">
              <a:lnSpc>
                <a:spcPct val="148600"/>
              </a:lnSpc>
              <a:spcBef>
                <a:spcPts val="20"/>
              </a:spcBef>
            </a:pPr>
            <a:r>
              <a:rPr dirty="0" sz="1400" b="1">
                <a:latin typeface="Times New Roman"/>
                <a:cs typeface="Times New Roman"/>
              </a:rPr>
              <a:t>о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проведении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Всероссийских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r>
              <a:rPr dirty="0" sz="140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финансовой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грамотности </a:t>
            </a:r>
            <a:r>
              <a:rPr dirty="0" sz="1400" spc="-3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для </a:t>
            </a:r>
            <a:r>
              <a:rPr dirty="0" sz="1400" spc="-5" b="1">
                <a:latin typeface="Times New Roman"/>
                <a:cs typeface="Times New Roman"/>
              </a:rPr>
              <a:t>детей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и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молодежи</a:t>
            </a:r>
            <a:r>
              <a:rPr dirty="0" sz="1400" spc="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2023 года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marL="12700" marR="5080" indent="177800">
              <a:lnSpc>
                <a:spcPct val="149000"/>
              </a:lnSpc>
              <a:spcBef>
                <a:spcPts val="860"/>
              </a:spcBef>
            </a:pPr>
            <a:r>
              <a:rPr dirty="0" sz="1400" spc="-10">
                <a:latin typeface="Times New Roman"/>
                <a:cs typeface="Times New Roman"/>
              </a:rPr>
              <a:t>Настоящее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Положение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(</a:t>
            </a:r>
            <a:r>
              <a:rPr dirty="0" sz="1400" spc="5" i="1">
                <a:latin typeface="Times New Roman"/>
                <a:cs typeface="Times New Roman"/>
              </a:rPr>
              <a:t>далее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Положение</a:t>
            </a:r>
            <a:r>
              <a:rPr dirty="0" sz="1400" spc="-10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 определяет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цель,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 spc="-30">
                <a:latin typeface="Times New Roman"/>
                <a:cs typeface="Times New Roman"/>
              </a:rPr>
              <a:t>тему, 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задачи,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программу,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формат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инструменты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проведения</a:t>
            </a:r>
            <a:r>
              <a:rPr dirty="0" sz="1400">
                <a:latin typeface="Times New Roman"/>
                <a:cs typeface="Times New Roman"/>
              </a:rPr>
              <a:t> Всероссийских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Недель финансовой </a:t>
            </a:r>
            <a:r>
              <a:rPr dirty="0" sz="1400">
                <a:latin typeface="Times New Roman"/>
                <a:cs typeface="Times New Roman"/>
              </a:rPr>
              <a:t>грамотности для детей и </a:t>
            </a:r>
            <a:r>
              <a:rPr dirty="0" sz="1400" spc="-10">
                <a:latin typeface="Times New Roman"/>
                <a:cs typeface="Times New Roman"/>
              </a:rPr>
              <a:t>молодежи </a:t>
            </a:r>
            <a:r>
              <a:rPr dirty="0" sz="1400">
                <a:latin typeface="Times New Roman"/>
                <a:cs typeface="Times New Roman"/>
              </a:rPr>
              <a:t>2023 </a:t>
            </a:r>
            <a:r>
              <a:rPr dirty="0" sz="1400" spc="-25">
                <a:latin typeface="Times New Roman"/>
                <a:cs typeface="Times New Roman"/>
              </a:rPr>
              <a:t>года </a:t>
            </a:r>
            <a:r>
              <a:rPr dirty="0" sz="1400" spc="5">
                <a:latin typeface="Times New Roman"/>
                <a:cs typeface="Times New Roman"/>
              </a:rPr>
              <a:t>(</a:t>
            </a:r>
            <a:r>
              <a:rPr dirty="0" sz="1400" spc="5" i="1">
                <a:latin typeface="Times New Roman"/>
                <a:cs typeface="Times New Roman"/>
              </a:rPr>
              <a:t>далее </a:t>
            </a:r>
            <a:r>
              <a:rPr dirty="0" sz="1400" i="1">
                <a:latin typeface="Times New Roman"/>
                <a:cs typeface="Times New Roman"/>
              </a:rPr>
              <a:t>– 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Недели</a:t>
            </a:r>
            <a:r>
              <a:rPr dirty="0" sz="1400" spc="-10">
                <a:latin typeface="Times New Roman"/>
                <a:cs typeface="Times New Roman"/>
              </a:rPr>
              <a:t>),</a:t>
            </a:r>
            <a:r>
              <a:rPr dirty="0" sz="1400" spc="1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организуемых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Дирекцией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финансовой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грамотности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ФГБУ</a:t>
            </a:r>
            <a:endParaRPr sz="14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49000"/>
              </a:lnSpc>
              <a:spcBef>
                <a:spcPts val="90"/>
              </a:spcBef>
            </a:pPr>
            <a:r>
              <a:rPr dirty="0" sz="1400" spc="-10">
                <a:latin typeface="Times New Roman"/>
                <a:cs typeface="Times New Roman"/>
              </a:rPr>
              <a:t>«Научно-исследовательский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финансовый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институт»</a:t>
            </a:r>
            <a:r>
              <a:rPr dirty="0" sz="1400" spc="3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Министерства </a:t>
            </a:r>
            <a:r>
              <a:rPr dirty="0" sz="1400">
                <a:latin typeface="Times New Roman"/>
                <a:cs typeface="Times New Roman"/>
              </a:rPr>
              <a:t> финансов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Российской</a:t>
            </a:r>
            <a:r>
              <a:rPr dirty="0" sz="1400" spc="-5">
                <a:latin typeface="Times New Roman"/>
                <a:cs typeface="Times New Roman"/>
              </a:rPr>
              <a:t> Федерации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(</a:t>
            </a:r>
            <a:r>
              <a:rPr dirty="0" sz="1400" spc="5" i="1">
                <a:latin typeface="Times New Roman"/>
                <a:cs typeface="Times New Roman"/>
              </a:rPr>
              <a:t>далее</a:t>
            </a:r>
            <a:r>
              <a:rPr dirty="0" sz="1400" spc="10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НИФИ</a:t>
            </a:r>
            <a:r>
              <a:rPr dirty="0" sz="1400" i="1">
                <a:latin typeface="Times New Roman"/>
                <a:cs typeface="Times New Roman"/>
              </a:rPr>
              <a:t> Минфина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России</a:t>
            </a:r>
            <a:r>
              <a:rPr dirty="0" sz="1400" spc="-10">
                <a:latin typeface="Times New Roman"/>
                <a:cs typeface="Times New Roman"/>
              </a:rPr>
              <a:t>)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рамках</a:t>
            </a:r>
            <a:r>
              <a:rPr dirty="0" sz="1400">
                <a:latin typeface="Times New Roman"/>
                <a:cs typeface="Times New Roman"/>
              </a:rPr>
              <a:t> мероприятий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Стратегии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повышения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финансовой</a:t>
            </a:r>
            <a:r>
              <a:rPr dirty="0" sz="1400">
                <a:latin typeface="Times New Roman"/>
                <a:cs typeface="Times New Roman"/>
              </a:rPr>
              <a:t> грамотности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Российской</a:t>
            </a:r>
            <a:r>
              <a:rPr dirty="0" sz="1400" spc="-5">
                <a:latin typeface="Times New Roman"/>
                <a:cs typeface="Times New Roman"/>
              </a:rPr>
              <a:t> Федерации</a:t>
            </a:r>
            <a:r>
              <a:rPr dirty="0" sz="1400">
                <a:latin typeface="Times New Roman"/>
                <a:cs typeface="Times New Roman"/>
              </a:rPr>
              <a:t> на 2017–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2023 </a:t>
            </a:r>
            <a:r>
              <a:rPr dirty="0" sz="1400" spc="-25">
                <a:latin typeface="Times New Roman"/>
                <a:cs typeface="Times New Roman"/>
              </a:rPr>
              <a:t>годы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(</a:t>
            </a:r>
            <a:r>
              <a:rPr dirty="0" sz="1400" spc="5" i="1">
                <a:latin typeface="Times New Roman"/>
                <a:cs typeface="Times New Roman"/>
              </a:rPr>
              <a:t>далее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i="1">
                <a:latin typeface="Times New Roman"/>
                <a:cs typeface="Times New Roman"/>
              </a:rPr>
              <a:t>– Стратегия</a:t>
            </a:r>
            <a:r>
              <a:rPr dirty="0" sz="140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496185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Цель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endParaRPr sz="1400">
              <a:latin typeface="Times New Roman"/>
              <a:cs typeface="Times New Roman"/>
            </a:endParaRPr>
          </a:p>
          <a:p>
            <a:pPr marL="12700" marR="5080" indent="177800">
              <a:lnSpc>
                <a:spcPct val="148600"/>
              </a:lnSpc>
            </a:pPr>
            <a:r>
              <a:rPr dirty="0" sz="1400" spc="-5">
                <a:latin typeface="Times New Roman"/>
                <a:cs typeface="Times New Roman"/>
              </a:rPr>
              <a:t>Содействие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повышению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уровня</a:t>
            </a:r>
            <a:r>
              <a:rPr dirty="0" sz="1400" spc="27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информированности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детей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молодежи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вопросам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личных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финансов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способствование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повышению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навыков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-10">
                <a:latin typeface="Times New Roman"/>
                <a:cs typeface="Times New Roman"/>
              </a:rPr>
              <a:t>грамотного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решения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финансовых вопросов.</a:t>
            </a:r>
            <a:endParaRPr sz="1400">
              <a:latin typeface="Times New Roman"/>
              <a:cs typeface="Times New Roman"/>
            </a:endParaRPr>
          </a:p>
          <a:p>
            <a:pPr marL="12700" marR="5715" indent="177800">
              <a:lnSpc>
                <a:spcPts val="2590"/>
              </a:lnSpc>
              <a:spcBef>
                <a:spcPts val="145"/>
              </a:spcBef>
            </a:pPr>
            <a:r>
              <a:rPr dirty="0" sz="1400" spc="-5">
                <a:latin typeface="Times New Roman"/>
                <a:cs typeface="Times New Roman"/>
              </a:rPr>
              <a:t>Целевая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аудитория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Недель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школьники,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студенты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первых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курсов,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также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родители</a:t>
            </a:r>
            <a:r>
              <a:rPr dirty="0" sz="1400">
                <a:latin typeface="Times New Roman"/>
                <a:cs typeface="Times New Roman"/>
              </a:rPr>
              <a:t> и </a:t>
            </a:r>
            <a:r>
              <a:rPr dirty="0" sz="1400" spc="-10">
                <a:latin typeface="Times New Roman"/>
                <a:cs typeface="Times New Roman"/>
              </a:rPr>
              <a:t>педагоги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общеобразовательных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организаций.</a:t>
            </a:r>
            <a:endParaRPr sz="1400">
              <a:latin typeface="Times New Roman"/>
              <a:cs typeface="Times New Roman"/>
            </a:endParaRPr>
          </a:p>
          <a:p>
            <a:pPr marL="2501900">
              <a:lnSpc>
                <a:spcPct val="100000"/>
              </a:lnSpc>
              <a:spcBef>
                <a:spcPts val="580"/>
              </a:spcBef>
            </a:pPr>
            <a:r>
              <a:rPr dirty="0" sz="1400" spc="-20" b="1">
                <a:latin typeface="Times New Roman"/>
                <a:cs typeface="Times New Roman"/>
              </a:rPr>
              <a:t>Тема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endParaRPr sz="1400">
              <a:latin typeface="Times New Roman"/>
              <a:cs typeface="Times New Roman"/>
            </a:endParaRPr>
          </a:p>
          <a:p>
            <a:pPr algn="ctr" marR="4445">
              <a:lnSpc>
                <a:spcPct val="100000"/>
              </a:lnSpc>
              <a:spcBef>
                <a:spcPts val="1130"/>
              </a:spcBef>
            </a:pPr>
            <a:r>
              <a:rPr dirty="0" sz="1400" spc="-5">
                <a:latin typeface="Times New Roman"/>
                <a:cs typeface="Times New Roman"/>
              </a:rPr>
              <a:t>Недели</a:t>
            </a:r>
            <a:r>
              <a:rPr dirty="0" sz="1400">
                <a:latin typeface="Times New Roman"/>
                <a:cs typeface="Times New Roman"/>
              </a:rPr>
              <a:t> пройдут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под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девизом:</a:t>
            </a:r>
            <a:r>
              <a:rPr dirty="0" sz="1400" spc="-5">
                <a:latin typeface="Times New Roman"/>
                <a:cs typeface="Times New Roman"/>
              </a:rPr>
              <a:t> «</a:t>
            </a:r>
            <a:r>
              <a:rPr dirty="0" sz="1400" spc="-5" i="1">
                <a:latin typeface="Times New Roman"/>
                <a:cs typeface="Times New Roman"/>
              </a:rPr>
              <a:t>Поговорим </a:t>
            </a:r>
            <a:r>
              <a:rPr dirty="0" sz="1400" i="1">
                <a:latin typeface="Times New Roman"/>
                <a:cs typeface="Times New Roman"/>
              </a:rPr>
              <a:t>о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5" i="1">
                <a:latin typeface="Times New Roman"/>
                <a:cs typeface="Times New Roman"/>
              </a:rPr>
              <a:t>финансах</a:t>
            </a:r>
            <a:r>
              <a:rPr dirty="0" sz="1400" i="1">
                <a:latin typeface="Times New Roman"/>
                <a:cs typeface="Times New Roman"/>
              </a:rPr>
              <a:t> на</a:t>
            </a:r>
            <a:r>
              <a:rPr dirty="0" sz="1400" spc="5" i="1">
                <a:latin typeface="Times New Roman"/>
                <a:cs typeface="Times New Roman"/>
              </a:rPr>
              <a:t> </a:t>
            </a:r>
            <a:r>
              <a:rPr dirty="0" sz="1400" spc="-15" i="1">
                <a:latin typeface="Times New Roman"/>
                <a:cs typeface="Times New Roman"/>
              </a:rPr>
              <a:t>одном</a:t>
            </a:r>
            <a:r>
              <a:rPr dirty="0" sz="1400" spc="-5" i="1">
                <a:latin typeface="Times New Roman"/>
                <a:cs typeface="Times New Roman"/>
              </a:rPr>
              <a:t> </a:t>
            </a:r>
            <a:r>
              <a:rPr dirty="0" sz="1400" spc="-10" i="1">
                <a:latin typeface="Times New Roman"/>
                <a:cs typeface="Times New Roman"/>
              </a:rPr>
              <a:t>языке</a:t>
            </a:r>
            <a:r>
              <a:rPr dirty="0" sz="1400" spc="-10">
                <a:latin typeface="Times New Roman"/>
                <a:cs typeface="Times New Roman"/>
              </a:rPr>
              <a:t>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918" y="8218932"/>
            <a:ext cx="22282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0435" algn="l"/>
                <a:tab pos="2131060" algn="l"/>
              </a:tabLst>
            </a:pPr>
            <a:r>
              <a:rPr dirty="0" sz="1400">
                <a:latin typeface="Times New Roman"/>
                <a:cs typeface="Times New Roman"/>
              </a:rPr>
              <a:t>Про</a:t>
            </a:r>
            <a:r>
              <a:rPr dirty="0" sz="1400" spc="-10">
                <a:latin typeface="Times New Roman"/>
                <a:cs typeface="Times New Roman"/>
              </a:rPr>
              <a:t>в</a:t>
            </a:r>
            <a:r>
              <a:rPr dirty="0" sz="1400" spc="35">
                <a:latin typeface="Times New Roman"/>
                <a:cs typeface="Times New Roman"/>
              </a:rPr>
              <a:t>е</a:t>
            </a:r>
            <a:r>
              <a:rPr dirty="0" sz="1400">
                <a:latin typeface="Times New Roman"/>
                <a:cs typeface="Times New Roman"/>
              </a:rPr>
              <a:t>сти	меропри</a:t>
            </a:r>
            <a:r>
              <a:rPr dirty="0" sz="1400" spc="5">
                <a:latin typeface="Times New Roman"/>
                <a:cs typeface="Times New Roman"/>
              </a:rPr>
              <a:t>я</a:t>
            </a:r>
            <a:r>
              <a:rPr dirty="0" sz="1400">
                <a:latin typeface="Times New Roman"/>
                <a:cs typeface="Times New Roman"/>
              </a:rPr>
              <a:t>тия	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4706" y="7862316"/>
            <a:ext cx="3439795" cy="59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latin typeface="Times New Roman"/>
                <a:cs typeface="Times New Roman"/>
              </a:rPr>
              <a:t>Задачи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endParaRPr sz="14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spcBef>
                <a:spcPts val="1125"/>
              </a:spcBef>
              <a:tabLst>
                <a:tab pos="1214120" algn="l"/>
                <a:tab pos="2051050" algn="l"/>
              </a:tabLst>
            </a:pPr>
            <a:r>
              <a:rPr dirty="0" sz="1400" spc="-5">
                <a:latin typeface="Times New Roman"/>
                <a:cs typeface="Times New Roman"/>
              </a:rPr>
              <a:t>гибридном	</a:t>
            </a:r>
            <a:r>
              <a:rPr dirty="0" sz="1400" spc="-10">
                <a:latin typeface="Times New Roman"/>
                <a:cs typeface="Times New Roman"/>
              </a:rPr>
              <a:t>формате	образовательного,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118" y="8441435"/>
            <a:ext cx="5850255" cy="982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49300"/>
              </a:lnSpc>
              <a:spcBef>
                <a:spcPts val="110"/>
              </a:spcBef>
            </a:pPr>
            <a:r>
              <a:rPr dirty="0" sz="1400" spc="-5">
                <a:latin typeface="Times New Roman"/>
                <a:cs typeface="Times New Roman"/>
              </a:rPr>
              <a:t>информационного</a:t>
            </a:r>
            <a:r>
              <a:rPr dirty="0" sz="1400">
                <a:latin typeface="Times New Roman"/>
                <a:cs typeface="Times New Roman"/>
              </a:rPr>
              <a:t> 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развлекательного</a:t>
            </a:r>
            <a:r>
              <a:rPr dirty="0" sz="1400" spc="-5">
                <a:latin typeface="Times New Roman"/>
                <a:cs typeface="Times New Roman"/>
              </a:rPr>
              <a:t> характера</a:t>
            </a:r>
            <a:r>
              <a:rPr dirty="0" sz="1400">
                <a:latin typeface="Times New Roman"/>
                <a:cs typeface="Times New Roman"/>
              </a:rPr>
              <a:t> для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целевой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аудитории 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Недель,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которые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40">
                <a:latin typeface="Times New Roman"/>
                <a:cs typeface="Times New Roman"/>
              </a:rPr>
              <a:t>буду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формировать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подрастающего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поколения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более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ответственное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отношение</a:t>
            </a:r>
            <a:r>
              <a:rPr dirty="0" sz="1400">
                <a:latin typeface="Times New Roman"/>
                <a:cs typeface="Times New Roman"/>
              </a:rPr>
              <a:t> к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личным</a:t>
            </a:r>
            <a:r>
              <a:rPr dirty="0" sz="1400">
                <a:latin typeface="Times New Roman"/>
                <a:cs typeface="Times New Roman"/>
              </a:rPr>
              <a:t> финансам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-20">
                <a:latin typeface="Times New Roman"/>
                <a:cs typeface="Times New Roman"/>
              </a:rPr>
              <a:t>будущем.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576" y="362711"/>
            <a:ext cx="975360" cy="390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4118" y="845819"/>
            <a:ext cx="5850255" cy="898398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algn="just" marL="2240915">
              <a:lnSpc>
                <a:spcPct val="100000"/>
              </a:lnSpc>
              <a:spcBef>
                <a:spcPts val="940"/>
              </a:spcBef>
            </a:pPr>
            <a:r>
              <a:rPr dirty="0" sz="1400" spc="-5" b="1">
                <a:latin typeface="Times New Roman"/>
                <a:cs typeface="Times New Roman"/>
              </a:rPr>
              <a:t>Программа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177800">
              <a:lnSpc>
                <a:spcPct val="148600"/>
              </a:lnSpc>
              <a:spcBef>
                <a:spcPts val="20"/>
              </a:spcBef>
            </a:pPr>
            <a:r>
              <a:rPr dirty="0" sz="1400" spc="-5">
                <a:latin typeface="Times New Roman"/>
                <a:cs typeface="Times New Roman"/>
              </a:rPr>
              <a:t>Мероприятия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Недель </a:t>
            </a:r>
            <a:r>
              <a:rPr dirty="0" sz="1400">
                <a:latin typeface="Times New Roman"/>
                <a:cs typeface="Times New Roman"/>
              </a:rPr>
              <a:t>в </a:t>
            </a:r>
            <a:r>
              <a:rPr dirty="0" sz="1400" spc="-15">
                <a:latin typeface="Times New Roman"/>
                <a:cs typeface="Times New Roman"/>
              </a:rPr>
              <a:t>каждом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субъекте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РФ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определяет </a:t>
            </a:r>
            <a:r>
              <a:rPr dirty="0" sz="1400">
                <a:latin typeface="Times New Roman"/>
                <a:cs typeface="Times New Roman"/>
              </a:rPr>
              <a:t>региональный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исполнительной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власти,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ответственный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за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реализацию</a:t>
            </a:r>
            <a:r>
              <a:rPr dirty="0" sz="1400" spc="1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региональной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49000"/>
              </a:lnSpc>
              <a:spcBef>
                <a:spcPts val="90"/>
              </a:spcBef>
            </a:pPr>
            <a:r>
              <a:rPr dirty="0" sz="1400">
                <a:latin typeface="Times New Roman"/>
                <a:cs typeface="Times New Roman"/>
              </a:rPr>
              <a:t>программы по </a:t>
            </a:r>
            <a:r>
              <a:rPr dirty="0" sz="1400" spc="-5">
                <a:latin typeface="Times New Roman"/>
                <a:cs typeface="Times New Roman"/>
              </a:rPr>
              <a:t>финансовой </a:t>
            </a:r>
            <a:r>
              <a:rPr dirty="0" sz="1400">
                <a:latin typeface="Times New Roman"/>
                <a:cs typeface="Times New Roman"/>
              </a:rPr>
              <a:t>грамотности (далее – РОИВ), либо </a:t>
            </a:r>
            <a:r>
              <a:rPr dirty="0" sz="1400" spc="-10">
                <a:latin typeface="Times New Roman"/>
                <a:cs typeface="Times New Roman"/>
              </a:rPr>
              <a:t>назначенная 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им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организация.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Всероссийские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события,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организуемые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Дирекцией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финансовой</a:t>
            </a:r>
            <a:r>
              <a:rPr dirty="0" sz="1400">
                <a:latin typeface="Times New Roman"/>
                <a:cs typeface="Times New Roman"/>
              </a:rPr>
              <a:t> грамотности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НИФИ</a:t>
            </a:r>
            <a:r>
              <a:rPr dirty="0" sz="1400">
                <a:latin typeface="Times New Roman"/>
                <a:cs typeface="Times New Roman"/>
              </a:rPr>
              <a:t> Минфина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России,</a:t>
            </a:r>
            <a:r>
              <a:rPr dirty="0" sz="1400">
                <a:latin typeface="Times New Roman"/>
                <a:cs typeface="Times New Roman"/>
              </a:rPr>
              <a:t> пройдут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27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3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31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марта </a:t>
            </a:r>
            <a:r>
              <a:rPr dirty="0" sz="1400">
                <a:latin typeface="Times New Roman"/>
                <a:cs typeface="Times New Roman"/>
              </a:rPr>
              <a:t>2023 </a:t>
            </a:r>
            <a:r>
              <a:rPr dirty="0" sz="1400" spc="-20">
                <a:latin typeface="Times New Roman"/>
                <a:cs typeface="Times New Roman"/>
              </a:rPr>
              <a:t>года: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 indent="177800">
              <a:lnSpc>
                <a:spcPts val="2590"/>
              </a:lnSpc>
              <a:spcBef>
                <a:spcPts val="145"/>
              </a:spcBef>
            </a:pPr>
            <a:r>
              <a:rPr dirty="0" sz="1400">
                <a:latin typeface="Times New Roman"/>
                <a:cs typeface="Times New Roman"/>
              </a:rPr>
              <a:t>−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Полезные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видеоролики</a:t>
            </a:r>
            <a:r>
              <a:rPr dirty="0" sz="1400">
                <a:latin typeface="Times New Roman"/>
                <a:cs typeface="Times New Roman"/>
              </a:rPr>
              <a:t> с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лайфхаками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от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экспертов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финансовых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блогеров;</a:t>
            </a:r>
            <a:endParaRPr sz="1400">
              <a:latin typeface="Times New Roman"/>
              <a:cs typeface="Times New Roman"/>
            </a:endParaRPr>
          </a:p>
          <a:p>
            <a:pPr algn="just" marL="190500">
              <a:lnSpc>
                <a:spcPct val="100000"/>
              </a:lnSpc>
              <a:spcBef>
                <a:spcPts val="580"/>
              </a:spcBef>
            </a:pPr>
            <a:r>
              <a:rPr dirty="0" sz="1400">
                <a:latin typeface="Times New Roman"/>
                <a:cs typeface="Times New Roman"/>
              </a:rPr>
              <a:t>−   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Тест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финансовой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грамотности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8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школьников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средних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старших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5">
                <a:latin typeface="Times New Roman"/>
                <a:cs typeface="Times New Roman"/>
              </a:rPr>
              <a:t>классов, 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5">
                <a:latin typeface="Times New Roman"/>
                <a:cs typeface="Times New Roman"/>
              </a:rPr>
              <a:t> также </a:t>
            </a:r>
            <a:r>
              <a:rPr dirty="0" sz="1400" spc="-15">
                <a:latin typeface="Times New Roman"/>
                <a:cs typeface="Times New Roman"/>
              </a:rPr>
              <a:t>студентов</a:t>
            </a:r>
            <a:r>
              <a:rPr dirty="0" sz="1400" spc="-5">
                <a:latin typeface="Times New Roman"/>
                <a:cs typeface="Times New Roman"/>
              </a:rPr>
              <a:t> первых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курсов;</a:t>
            </a:r>
            <a:endParaRPr sz="1400">
              <a:latin typeface="Times New Roman"/>
              <a:cs typeface="Times New Roman"/>
            </a:endParaRPr>
          </a:p>
          <a:p>
            <a:pPr algn="just" marL="1905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latin typeface="Times New Roman"/>
                <a:cs typeface="Times New Roman"/>
              </a:rPr>
              <a:t>−   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35">
                <a:latin typeface="Times New Roman"/>
                <a:cs typeface="Times New Roman"/>
              </a:rPr>
              <a:t>Урок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финансовой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грамотности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героями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мультсериала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«Смешарики»;</a:t>
            </a:r>
            <a:endParaRPr sz="1400">
              <a:latin typeface="Times New Roman"/>
              <a:cs typeface="Times New Roman"/>
            </a:endParaRPr>
          </a:p>
          <a:p>
            <a:pPr algn="just" marL="190500">
              <a:lnSpc>
                <a:spcPct val="100000"/>
              </a:lnSpc>
              <a:spcBef>
                <a:spcPts val="815"/>
              </a:spcBef>
            </a:pPr>
            <a:r>
              <a:rPr dirty="0" sz="1400">
                <a:latin typeface="Times New Roman"/>
                <a:cs typeface="Times New Roman"/>
              </a:rPr>
              <a:t>−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Всероссийский </a:t>
            </a:r>
            <a:r>
              <a:rPr dirty="0" sz="1400" spc="-20">
                <a:latin typeface="Times New Roman"/>
                <a:cs typeface="Times New Roman"/>
              </a:rPr>
              <a:t>конкурс</a:t>
            </a:r>
            <a:r>
              <a:rPr dirty="0" sz="1400">
                <a:latin typeface="Times New Roman"/>
                <a:cs typeface="Times New Roman"/>
              </a:rPr>
              <a:t> для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детей </a:t>
            </a:r>
            <a:r>
              <a:rPr dirty="0" sz="1400" spc="-10">
                <a:latin typeface="Times New Roman"/>
                <a:cs typeface="Times New Roman"/>
              </a:rPr>
              <a:t>от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«Кроша</a:t>
            </a:r>
            <a:r>
              <a:rPr dirty="0" sz="1400">
                <a:latin typeface="Times New Roman"/>
                <a:cs typeface="Times New Roman"/>
              </a:rPr>
              <a:t> и </a:t>
            </a:r>
            <a:r>
              <a:rPr dirty="0" sz="1400" spc="-15">
                <a:latin typeface="Times New Roman"/>
                <a:cs typeface="Times New Roman"/>
              </a:rPr>
              <a:t>Гроша».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2388235">
              <a:lnSpc>
                <a:spcPct val="100000"/>
              </a:lnSpc>
              <a:spcBef>
                <a:spcPts val="5"/>
              </a:spcBef>
            </a:pPr>
            <a:r>
              <a:rPr dirty="0" sz="1400" spc="-15" b="1">
                <a:latin typeface="Times New Roman"/>
                <a:cs typeface="Times New Roman"/>
              </a:rPr>
              <a:t>Формат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endParaRPr sz="1400">
              <a:latin typeface="Times New Roman"/>
              <a:cs typeface="Times New Roman"/>
            </a:endParaRPr>
          </a:p>
          <a:p>
            <a:pPr marL="12700" indent="177800">
              <a:lnSpc>
                <a:spcPct val="100000"/>
              </a:lnSpc>
              <a:spcBef>
                <a:spcPts val="815"/>
              </a:spcBef>
            </a:pPr>
            <a:r>
              <a:rPr dirty="0" sz="1400" spc="-5">
                <a:latin typeface="Times New Roman"/>
                <a:cs typeface="Times New Roman"/>
              </a:rPr>
              <a:t>Мероприятия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Недель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проводятся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гибридном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формате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сети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Интернет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48600"/>
              </a:lnSpc>
              <a:spcBef>
                <a:spcPts val="20"/>
              </a:spcBef>
              <a:tabLst>
                <a:tab pos="701040" algn="l"/>
                <a:tab pos="915035" algn="l"/>
                <a:tab pos="1797685" algn="l"/>
                <a:tab pos="2162810" algn="l"/>
                <a:tab pos="2535555" algn="l"/>
                <a:tab pos="3373120" algn="l"/>
                <a:tab pos="4083050" algn="l"/>
                <a:tab pos="4656455" algn="l"/>
                <a:tab pos="5341620" algn="l"/>
              </a:tabLst>
            </a:pPr>
            <a:r>
              <a:rPr dirty="0" sz="1400">
                <a:latin typeface="Times New Roman"/>
                <a:cs typeface="Times New Roman"/>
              </a:rPr>
              <a:t>о</a:t>
            </a:r>
            <a:r>
              <a:rPr dirty="0" sz="1400" spc="-30">
                <a:latin typeface="Times New Roman"/>
                <a:cs typeface="Times New Roman"/>
              </a:rPr>
              <a:t>ф</a:t>
            </a:r>
            <a:r>
              <a:rPr dirty="0" sz="1400">
                <a:latin typeface="Times New Roman"/>
                <a:cs typeface="Times New Roman"/>
              </a:rPr>
              <a:t>лайн	в	</a:t>
            </a:r>
            <a:r>
              <a:rPr dirty="0" sz="1400" spc="-15">
                <a:latin typeface="Times New Roman"/>
                <a:cs typeface="Times New Roman"/>
              </a:rPr>
              <a:t>с</a:t>
            </a:r>
            <a:r>
              <a:rPr dirty="0" sz="1400" spc="-20">
                <a:latin typeface="Times New Roman"/>
                <a:cs typeface="Times New Roman"/>
              </a:rPr>
              <a:t>у</a:t>
            </a:r>
            <a:r>
              <a:rPr dirty="0" sz="1400" spc="-35">
                <a:latin typeface="Times New Roman"/>
                <a:cs typeface="Times New Roman"/>
              </a:rPr>
              <a:t>б</a:t>
            </a:r>
            <a:r>
              <a:rPr dirty="0" sz="1400">
                <a:latin typeface="Times New Roman"/>
                <a:cs typeface="Times New Roman"/>
              </a:rPr>
              <a:t>ъе</a:t>
            </a:r>
            <a:r>
              <a:rPr dirty="0" sz="1400" spc="-25">
                <a:latin typeface="Times New Roman"/>
                <a:cs typeface="Times New Roman"/>
              </a:rPr>
              <a:t>к</a:t>
            </a:r>
            <a:r>
              <a:rPr dirty="0" sz="1400" spc="15">
                <a:latin typeface="Times New Roman"/>
                <a:cs typeface="Times New Roman"/>
              </a:rPr>
              <a:t>т</a:t>
            </a:r>
            <a:r>
              <a:rPr dirty="0" sz="1400">
                <a:latin typeface="Times New Roman"/>
                <a:cs typeface="Times New Roman"/>
              </a:rPr>
              <a:t>ах	</a:t>
            </a:r>
            <a:r>
              <a:rPr dirty="0" sz="1400" spc="-30">
                <a:latin typeface="Times New Roman"/>
                <a:cs typeface="Times New Roman"/>
              </a:rPr>
              <a:t>Р</a:t>
            </a:r>
            <a:r>
              <a:rPr dirty="0" sz="1400">
                <a:latin typeface="Times New Roman"/>
                <a:cs typeface="Times New Roman"/>
              </a:rPr>
              <a:t>Ф	</a:t>
            </a:r>
            <a:r>
              <a:rPr dirty="0" sz="1400" spc="-5">
                <a:latin typeface="Times New Roman"/>
                <a:cs typeface="Times New Roman"/>
              </a:rPr>
              <a:t>(</a:t>
            </a:r>
            <a:r>
              <a:rPr dirty="0" sz="1400">
                <a:latin typeface="Times New Roman"/>
                <a:cs typeface="Times New Roman"/>
              </a:rPr>
              <a:t>по	ре</a:t>
            </a:r>
            <a:r>
              <a:rPr dirty="0" sz="1400" spc="-5">
                <a:latin typeface="Times New Roman"/>
                <a:cs typeface="Times New Roman"/>
              </a:rPr>
              <a:t>ш</a:t>
            </a:r>
            <a:r>
              <a:rPr dirty="0" sz="1400">
                <a:latin typeface="Times New Roman"/>
                <a:cs typeface="Times New Roman"/>
              </a:rPr>
              <a:t>ению	</a:t>
            </a:r>
            <a:r>
              <a:rPr dirty="0" sz="1400" spc="10">
                <a:latin typeface="Times New Roman"/>
                <a:cs typeface="Times New Roman"/>
              </a:rPr>
              <a:t>Р</a:t>
            </a:r>
            <a:r>
              <a:rPr dirty="0" sz="1400">
                <a:latin typeface="Times New Roman"/>
                <a:cs typeface="Times New Roman"/>
              </a:rPr>
              <a:t>ОИВ</a:t>
            </a:r>
            <a:r>
              <a:rPr dirty="0" sz="1400" spc="-5">
                <a:latin typeface="Times New Roman"/>
                <a:cs typeface="Times New Roman"/>
              </a:rPr>
              <a:t>)</a:t>
            </a:r>
            <a:r>
              <a:rPr dirty="0" sz="1400">
                <a:latin typeface="Times New Roman"/>
                <a:cs typeface="Times New Roman"/>
              </a:rPr>
              <a:t>.	</a:t>
            </a:r>
            <a:r>
              <a:rPr dirty="0" sz="1400" spc="-45">
                <a:latin typeface="Times New Roman"/>
                <a:cs typeface="Times New Roman"/>
              </a:rPr>
              <a:t>Т</a:t>
            </a:r>
            <a:r>
              <a:rPr dirty="0" sz="1400">
                <a:latin typeface="Times New Roman"/>
                <a:cs typeface="Times New Roman"/>
              </a:rPr>
              <a:t>а</a:t>
            </a:r>
            <a:r>
              <a:rPr dirty="0" sz="1400" spc="-80">
                <a:latin typeface="Times New Roman"/>
                <a:cs typeface="Times New Roman"/>
              </a:rPr>
              <a:t>к</a:t>
            </a:r>
            <a:r>
              <a:rPr dirty="0" sz="1400">
                <a:latin typeface="Times New Roman"/>
                <a:cs typeface="Times New Roman"/>
              </a:rPr>
              <a:t>ой	</a:t>
            </a:r>
            <a:r>
              <a:rPr dirty="0" sz="1400" spc="5">
                <a:latin typeface="Times New Roman"/>
                <a:cs typeface="Times New Roman"/>
              </a:rPr>
              <a:t>ф</a:t>
            </a:r>
            <a:r>
              <a:rPr dirty="0" sz="1400">
                <a:latin typeface="Times New Roman"/>
                <a:cs typeface="Times New Roman"/>
              </a:rPr>
              <a:t>о</a:t>
            </a:r>
            <a:r>
              <a:rPr dirty="0" sz="1400" spc="-25">
                <a:latin typeface="Times New Roman"/>
                <a:cs typeface="Times New Roman"/>
              </a:rPr>
              <a:t>р</a:t>
            </a:r>
            <a:r>
              <a:rPr dirty="0" sz="1400" spc="-10">
                <a:latin typeface="Times New Roman"/>
                <a:cs typeface="Times New Roman"/>
              </a:rPr>
              <a:t>м</a:t>
            </a:r>
            <a:r>
              <a:rPr dirty="0" sz="1400" spc="-35">
                <a:latin typeface="Times New Roman"/>
                <a:cs typeface="Times New Roman"/>
              </a:rPr>
              <a:t>а</a:t>
            </a:r>
            <a:r>
              <a:rPr dirty="0" sz="1400">
                <a:latin typeface="Times New Roman"/>
                <a:cs typeface="Times New Roman"/>
              </a:rPr>
              <a:t>т	делает  </a:t>
            </a:r>
            <a:r>
              <a:rPr dirty="0" sz="1400">
                <a:latin typeface="Times New Roman"/>
                <a:cs typeface="Times New Roman"/>
              </a:rPr>
              <a:t>активности</a:t>
            </a:r>
            <a:r>
              <a:rPr dirty="0" sz="1400" spc="15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Недель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доступными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всем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интересующимся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любое</a:t>
            </a:r>
            <a:r>
              <a:rPr dirty="0" sz="1400" spc="16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удобное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400">
                <a:latin typeface="Times New Roman"/>
                <a:cs typeface="Times New Roman"/>
              </a:rPr>
              <a:t>время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 в </a:t>
            </a:r>
            <a:r>
              <a:rPr dirty="0" sz="1400" spc="-5">
                <a:latin typeface="Times New Roman"/>
                <a:cs typeface="Times New Roman"/>
              </a:rPr>
              <a:t>любом, </a:t>
            </a:r>
            <a:r>
              <a:rPr dirty="0" sz="1400" spc="-10">
                <a:latin typeface="Times New Roman"/>
                <a:cs typeface="Times New Roman"/>
              </a:rPr>
              <a:t>даже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самом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отдаленном, населенном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пункте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России.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177800">
              <a:lnSpc>
                <a:spcPct val="100000"/>
              </a:lnSpc>
            </a:pPr>
            <a:r>
              <a:rPr dirty="0" sz="1400" spc="-5" b="1">
                <a:latin typeface="Times New Roman"/>
                <a:cs typeface="Times New Roman"/>
              </a:rPr>
              <a:t>Инструменты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проведения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spc="-5" b="1">
                <a:latin typeface="Times New Roman"/>
                <a:cs typeface="Times New Roman"/>
              </a:rPr>
              <a:t>Недель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algn="just" marL="12700" marR="5080" indent="177800">
              <a:lnSpc>
                <a:spcPct val="150500"/>
              </a:lnSpc>
            </a:pPr>
            <a:r>
              <a:rPr dirty="0" sz="1400">
                <a:latin typeface="Times New Roman"/>
                <a:cs typeface="Times New Roman"/>
              </a:rPr>
              <a:t>Основной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интернет-площадкой</a:t>
            </a:r>
            <a:r>
              <a:rPr dirty="0" sz="1400">
                <a:latin typeface="Times New Roman"/>
                <a:cs typeface="Times New Roman"/>
              </a:rPr>
              <a:t> мероприятий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Недели</a:t>
            </a:r>
            <a:r>
              <a:rPr dirty="0" sz="1400">
                <a:latin typeface="Times New Roman"/>
                <a:cs typeface="Times New Roman"/>
              </a:rPr>
              <a:t> является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портал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моифинансы.рф,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котором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Дирекцией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финансовой</a:t>
            </a:r>
            <a:r>
              <a:rPr dirty="0" sz="1400">
                <a:latin typeface="Times New Roman"/>
                <a:cs typeface="Times New Roman"/>
              </a:rPr>
              <a:t> грамотности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НИФИ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Минфина </a:t>
            </a:r>
            <a:r>
              <a:rPr dirty="0" sz="1400" spc="-5">
                <a:latin typeface="Times New Roman"/>
                <a:cs typeface="Times New Roman"/>
              </a:rPr>
              <a:t>России размещаются ссылки, материалы </a:t>
            </a:r>
            <a:r>
              <a:rPr dirty="0" sz="1400">
                <a:latin typeface="Times New Roman"/>
                <a:cs typeface="Times New Roman"/>
              </a:rPr>
              <a:t>и иная </a:t>
            </a:r>
            <a:r>
              <a:rPr dirty="0" sz="1400" spc="-5">
                <a:latin typeface="Times New Roman"/>
                <a:cs typeface="Times New Roman"/>
              </a:rPr>
              <a:t>информация </a:t>
            </a:r>
            <a:r>
              <a:rPr dirty="0" sz="1400">
                <a:latin typeface="Times New Roman"/>
                <a:cs typeface="Times New Roman"/>
              </a:rPr>
              <a:t>о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Неделях.</a:t>
            </a:r>
            <a:endParaRPr sz="1400">
              <a:latin typeface="Times New Roman"/>
              <a:cs typeface="Times New Roman"/>
            </a:endParaRPr>
          </a:p>
          <a:p>
            <a:pPr algn="just" marL="1905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latin typeface="Times New Roman"/>
                <a:cs typeface="Times New Roman"/>
              </a:rPr>
              <a:t>В  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качестве</a:t>
            </a:r>
            <a:r>
              <a:rPr dirty="0" sz="1400" spc="7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ключевой</a:t>
            </a:r>
            <a:r>
              <a:rPr dirty="0" sz="1400" spc="7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социальной  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сети   </a:t>
            </a:r>
            <a:r>
              <a:rPr dirty="0" sz="1400" spc="-5">
                <a:latin typeface="Times New Roman"/>
                <a:cs typeface="Times New Roman"/>
              </a:rPr>
              <a:t>выступает</a:t>
            </a:r>
            <a:r>
              <a:rPr dirty="0" sz="1400" spc="7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социальная  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сеть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 spc="-10">
                <a:latin typeface="Times New Roman"/>
                <a:cs typeface="Times New Roman"/>
              </a:rPr>
              <a:t>«ВКонтакте».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6296" y="10345419"/>
            <a:ext cx="1435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75">
                <a:solidFill>
                  <a:srgbClr val="2A9196"/>
                </a:solidFill>
                <a:latin typeface="Verdana"/>
                <a:cs typeface="Verdana"/>
              </a:rPr>
              <a:t>13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191" y="1828800"/>
            <a:ext cx="3706367" cy="17708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6591" y="2526792"/>
            <a:ext cx="1042415" cy="24993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14229" y="2350516"/>
            <a:ext cx="3019425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spc="-220" b="1">
                <a:solidFill>
                  <a:srgbClr val="004F9E"/>
                </a:solidFill>
                <a:latin typeface="Tahoma"/>
                <a:cs typeface="Tahoma"/>
              </a:rPr>
              <a:t>«</a:t>
            </a:r>
            <a:r>
              <a:rPr dirty="0" sz="1600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600" spc="-2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600" spc="-45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600" spc="-8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600" spc="-40" b="1">
                <a:solidFill>
                  <a:srgbClr val="004F9E"/>
                </a:solidFill>
                <a:latin typeface="Verdana"/>
                <a:cs typeface="Verdana"/>
              </a:rPr>
              <a:t>ОЖ</a:t>
            </a:r>
            <a:r>
              <a:rPr dirty="0" sz="16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600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600" spc="-4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600" spc="-1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600" spc="-1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600" spc="-190" b="1">
                <a:solidFill>
                  <a:srgbClr val="004F9E"/>
                </a:solidFill>
                <a:latin typeface="Tahoma"/>
                <a:cs typeface="Tahoma"/>
              </a:rPr>
              <a:t>»:</a:t>
            </a:r>
            <a:r>
              <a:rPr dirty="0" sz="1600" spc="-15" b="1">
                <a:solidFill>
                  <a:srgbClr val="004F9E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600" spc="-35" b="1">
                <a:solidFill>
                  <a:srgbClr val="004F9E"/>
                </a:solidFill>
                <a:latin typeface="Verdana"/>
                <a:cs typeface="Verdana"/>
              </a:rPr>
              <a:t>ор</a:t>
            </a:r>
            <a:r>
              <a:rPr dirty="0" sz="1600" spc="-30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600" spc="-11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600" spc="-1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600" spc="-75" b="1">
                <a:solidFill>
                  <a:srgbClr val="004F9E"/>
                </a:solidFill>
                <a:latin typeface="Verdana"/>
                <a:cs typeface="Verdana"/>
              </a:rPr>
              <a:t>ы  </a:t>
            </a:r>
            <a:r>
              <a:rPr dirty="0" sz="1600" spc="-2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6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600" spc="-45" b="1">
                <a:solidFill>
                  <a:srgbClr val="004F9E"/>
                </a:solidFill>
                <a:latin typeface="Verdana"/>
                <a:cs typeface="Verdana"/>
              </a:rPr>
              <a:t>содержание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600" spc="-40" b="1">
                <a:solidFill>
                  <a:srgbClr val="004F9E"/>
                </a:solidFill>
                <a:latin typeface="Verdana"/>
                <a:cs typeface="Verdana"/>
              </a:rPr>
              <a:t>событий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254" y="721867"/>
            <a:ext cx="2066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П</a:t>
            </a: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90" b="1">
                <a:solidFill>
                  <a:srgbClr val="EE7D00"/>
                </a:solidFill>
                <a:latin typeface="Verdana"/>
                <a:cs typeface="Verdana"/>
              </a:rPr>
              <a:t>Л</a:t>
            </a:r>
            <a:r>
              <a:rPr dirty="0" sz="1800" spc="-20" b="1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800" spc="-75" b="1">
                <a:solidFill>
                  <a:srgbClr val="EE7D00"/>
                </a:solidFill>
                <a:latin typeface="Verdana"/>
                <a:cs typeface="Verdana"/>
              </a:rPr>
              <a:t>Ж</a:t>
            </a:r>
            <a:r>
              <a:rPr dirty="0" sz="1800" spc="-30" b="1">
                <a:solidFill>
                  <a:srgbClr val="EE7D00"/>
                </a:solidFill>
                <a:latin typeface="Verdana"/>
                <a:cs typeface="Verdana"/>
              </a:rPr>
              <a:t>ЕН</a:t>
            </a: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20" b="1">
                <a:solidFill>
                  <a:srgbClr val="EE7D00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800" spc="-85" b="1">
                <a:solidFill>
                  <a:srgbClr val="EE7D00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9256" y="5225436"/>
            <a:ext cx="6027243" cy="40347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946" y="10345419"/>
            <a:ext cx="1555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25">
                <a:solidFill>
                  <a:srgbClr val="2A9196"/>
                </a:solidFill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5816" y="5230367"/>
            <a:ext cx="5980176" cy="399592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7630" y="511554"/>
            <a:ext cx="6553834" cy="4183379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180"/>
              </a:spcBef>
            </a:pP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«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Ж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Фе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0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215" b="1">
                <a:solidFill>
                  <a:srgbClr val="004F9E"/>
                </a:solidFill>
                <a:latin typeface="Tahoma"/>
                <a:cs typeface="Tahoma"/>
              </a:rPr>
              <a:t>»:</a:t>
            </a:r>
            <a:r>
              <a:rPr dirty="0" sz="1800" spc="-15" b="1">
                <a:solidFill>
                  <a:srgbClr val="004F9E"/>
                </a:solidFill>
                <a:latin typeface="Tahoma"/>
                <a:cs typeface="Tahoma"/>
              </a:rPr>
              <a:t> </a:t>
            </a:r>
            <a:r>
              <a:rPr dirty="0" sz="1800" spc="-9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8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170" b="1">
                <a:solidFill>
                  <a:srgbClr val="004F9E"/>
                </a:solidFill>
                <a:latin typeface="Verdana"/>
                <a:cs typeface="Verdana"/>
              </a:rPr>
              <a:t>ю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ч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9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Ж</a:t>
            </a:r>
            <a:r>
              <a:rPr dirty="0" sz="1800" spc="-100" b="1">
                <a:solidFill>
                  <a:srgbClr val="004F9E"/>
                </a:solidFill>
                <a:latin typeface="Tahoma"/>
                <a:cs typeface="Tahoma"/>
              </a:rPr>
              <a:t>!</a:t>
            </a:r>
            <a:endParaRPr sz="1800">
              <a:latin typeface="Tahoma"/>
              <a:cs typeface="Tahoma"/>
            </a:endParaRPr>
          </a:p>
          <a:p>
            <a:pPr marL="46990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solidFill>
                  <a:srgbClr val="EE7D00"/>
                </a:solidFill>
                <a:latin typeface="Arial"/>
                <a:cs typeface="Arial"/>
              </a:rPr>
              <a:t>Всероссийский </a:t>
            </a:r>
            <a:r>
              <a:rPr dirty="0" sz="1200" spc="-10" b="1">
                <a:solidFill>
                  <a:srgbClr val="EE7D00"/>
                </a:solidFill>
                <a:latin typeface="Arial"/>
                <a:cs typeface="Arial"/>
              </a:rPr>
              <a:t>марафон</a:t>
            </a:r>
            <a:r>
              <a:rPr dirty="0" sz="1200" spc="-5" b="1">
                <a:solidFill>
                  <a:srgbClr val="EE7D00"/>
                </a:solidFill>
                <a:latin typeface="Arial"/>
                <a:cs typeface="Arial"/>
              </a:rPr>
              <a:t> финансовой</a:t>
            </a:r>
            <a:r>
              <a:rPr dirty="0" sz="1200" b="1">
                <a:solidFill>
                  <a:srgbClr val="EE7D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E7D00"/>
                </a:solidFill>
                <a:latin typeface="Arial"/>
                <a:cs typeface="Arial"/>
              </a:rPr>
              <a:t>грамотности</a:t>
            </a:r>
            <a:r>
              <a:rPr dirty="0" sz="1200" spc="-5" b="1">
                <a:solidFill>
                  <a:srgbClr val="EE7D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EE7D00"/>
                </a:solidFill>
                <a:latin typeface="Arial"/>
                <a:cs typeface="Arial"/>
              </a:rPr>
              <a:t>для</a:t>
            </a:r>
            <a:r>
              <a:rPr dirty="0" sz="1200" spc="-5" b="1">
                <a:solidFill>
                  <a:srgbClr val="EE7D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EE7D00"/>
                </a:solidFill>
                <a:latin typeface="Arial"/>
                <a:cs typeface="Arial"/>
              </a:rPr>
              <a:t>детей</a:t>
            </a:r>
            <a:r>
              <a:rPr dirty="0" sz="1200" b="1">
                <a:solidFill>
                  <a:srgbClr val="EE7D00"/>
                </a:solidFill>
                <a:latin typeface="Arial"/>
                <a:cs typeface="Arial"/>
              </a:rPr>
              <a:t> и</a:t>
            </a:r>
            <a:r>
              <a:rPr dirty="0" sz="1200" spc="-5" b="1">
                <a:solidFill>
                  <a:srgbClr val="EE7D0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EE7D00"/>
                </a:solidFill>
                <a:latin typeface="Arial"/>
                <a:cs typeface="Arial"/>
              </a:rPr>
              <a:t>молодежи</a:t>
            </a:r>
            <a:endParaRPr sz="1200">
              <a:latin typeface="Arial"/>
              <a:cs typeface="Arial"/>
            </a:endParaRPr>
          </a:p>
          <a:p>
            <a:pPr marL="46990" marR="205104">
              <a:lnSpc>
                <a:spcPct val="103299"/>
              </a:lnSpc>
              <a:spcBef>
                <a:spcPts val="815"/>
              </a:spcBef>
            </a:pPr>
            <a:r>
              <a:rPr dirty="0" sz="1200" spc="-20">
                <a:latin typeface="Microsoft Sans Serif"/>
                <a:cs typeface="Microsoft Sans Serif"/>
              </a:rPr>
              <a:t>Ежегодный</a:t>
            </a:r>
            <a:r>
              <a:rPr dirty="0" sz="1200" spc="16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образовательный</a:t>
            </a:r>
            <a:r>
              <a:rPr dirty="0" sz="1200" spc="16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марафон</a:t>
            </a:r>
            <a:r>
              <a:rPr dirty="0" sz="1200" spc="150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«ФинЗОЖ</a:t>
            </a:r>
            <a:r>
              <a:rPr dirty="0" sz="1200" spc="165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Фест»</a:t>
            </a:r>
            <a:r>
              <a:rPr dirty="0" sz="1200" spc="15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6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рамках</a:t>
            </a:r>
            <a:r>
              <a:rPr dirty="0" sz="1200" spc="15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Недель</a:t>
            </a:r>
            <a:r>
              <a:rPr dirty="0" sz="1200" spc="16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финансовой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грамотности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для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детей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молодежи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пройдет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во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всех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регионах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России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с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27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31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марта.</a:t>
            </a:r>
            <a:endParaRPr sz="1200">
              <a:latin typeface="Microsoft Sans Serif"/>
              <a:cs typeface="Microsoft Sans Serif"/>
            </a:endParaRPr>
          </a:p>
          <a:p>
            <a:pPr marL="46990">
              <a:lnSpc>
                <a:spcPct val="100000"/>
              </a:lnSpc>
              <a:spcBef>
                <a:spcPts val="960"/>
              </a:spcBef>
            </a:pPr>
            <a:r>
              <a:rPr dirty="0" sz="1200" spc="-5">
                <a:latin typeface="Microsoft Sans Serif"/>
                <a:cs typeface="Microsoft Sans Serif"/>
              </a:rPr>
              <a:t>Мероприятия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«ФинЗОЖ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Феста»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помогут:</a:t>
            </a:r>
            <a:endParaRPr sz="1200">
              <a:latin typeface="Microsoft Sans Serif"/>
              <a:cs typeface="Microsoft Sans Serif"/>
            </a:endParaRPr>
          </a:p>
          <a:p>
            <a:pPr marL="389890" indent="-343535">
              <a:lnSpc>
                <a:spcPct val="100000"/>
              </a:lnSpc>
              <a:spcBef>
                <a:spcPts val="865"/>
              </a:spcBef>
              <a:buFont typeface="Microsoft Sans Serif"/>
              <a:buChar char="●"/>
              <a:tabLst>
                <a:tab pos="389890" algn="l"/>
                <a:tab pos="390525" algn="l"/>
              </a:tabLst>
            </a:pPr>
            <a:r>
              <a:rPr dirty="0" sz="1200" spc="-10" b="1">
                <a:latin typeface="Arial"/>
                <a:cs typeface="Arial"/>
              </a:rPr>
              <a:t>Детям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315">
                <a:latin typeface="Microsoft Sans Serif"/>
                <a:cs typeface="Microsoft Sans Serif"/>
              </a:rPr>
              <a:t>–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понять,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что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надо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знать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деньги.</a:t>
            </a:r>
            <a:endParaRPr sz="1200">
              <a:latin typeface="Microsoft Sans Serif"/>
              <a:cs typeface="Microsoft Sans Serif"/>
            </a:endParaRPr>
          </a:p>
          <a:p>
            <a:pPr algn="just" marL="389890" marR="203200" indent="-342900">
              <a:lnSpc>
                <a:spcPct val="104200"/>
              </a:lnSpc>
              <a:spcBef>
                <a:spcPts val="900"/>
              </a:spcBef>
              <a:buFont typeface="Microsoft Sans Serif"/>
              <a:buChar char="●"/>
              <a:tabLst>
                <a:tab pos="390525" algn="l"/>
              </a:tabLst>
            </a:pPr>
            <a:r>
              <a:rPr dirty="0" sz="1200" spc="-10" b="1">
                <a:latin typeface="Arial"/>
                <a:cs typeface="Arial"/>
              </a:rPr>
              <a:t>Подросткам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315">
                <a:latin typeface="Microsoft Sans Serif"/>
                <a:cs typeface="Microsoft Sans Serif"/>
              </a:rPr>
              <a:t>–</a:t>
            </a:r>
            <a:r>
              <a:rPr dirty="0" sz="1200" spc="3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прокачать</a:t>
            </a:r>
            <a:r>
              <a:rPr dirty="0" sz="1200" spc="-15">
                <a:latin typeface="Microsoft Sans Serif"/>
                <a:cs typeface="Microsoft Sans Serif"/>
              </a:rPr>
              <a:t> знания</a:t>
            </a:r>
            <a:r>
              <a:rPr dirty="0" sz="1200" spc="-10">
                <a:latin typeface="Microsoft Sans Serif"/>
                <a:cs typeface="Microsoft Sans Serif"/>
              </a:rPr>
              <a:t> по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финансовой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грамотности,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получить 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практические навыки </a:t>
            </a:r>
            <a:r>
              <a:rPr dirty="0" sz="1200" spc="-10">
                <a:latin typeface="Microsoft Sans Serif"/>
                <a:cs typeface="Microsoft Sans Serif"/>
              </a:rPr>
              <a:t>управления </a:t>
            </a:r>
            <a:r>
              <a:rPr dirty="0" sz="1200" spc="-20">
                <a:latin typeface="Microsoft Sans Serif"/>
                <a:cs typeface="Microsoft Sans Serif"/>
              </a:rPr>
              <a:t>карманными </a:t>
            </a:r>
            <a:r>
              <a:rPr dirty="0" sz="1200" spc="-15">
                <a:latin typeface="Microsoft Sans Serif"/>
                <a:cs typeface="Microsoft Sans Serif"/>
              </a:rPr>
              <a:t>деньгами </a:t>
            </a:r>
            <a:r>
              <a:rPr dirty="0" sz="1200" spc="-5">
                <a:latin typeface="Microsoft Sans Serif"/>
                <a:cs typeface="Microsoft Sans Serif"/>
              </a:rPr>
              <a:t>и </a:t>
            </a:r>
            <a:r>
              <a:rPr dirty="0" sz="1200" spc="-10">
                <a:latin typeface="Microsoft Sans Serif"/>
                <a:cs typeface="Microsoft Sans Serif"/>
              </a:rPr>
              <a:t>научиться </a:t>
            </a:r>
            <a:r>
              <a:rPr dirty="0" sz="1200" spc="-20">
                <a:latin typeface="Microsoft Sans Serif"/>
                <a:cs typeface="Microsoft Sans Serif"/>
              </a:rPr>
              <a:t>отвечать </a:t>
            </a:r>
            <a:r>
              <a:rPr dirty="0" sz="1200" spc="-30">
                <a:latin typeface="Microsoft Sans Serif"/>
                <a:cs typeface="Microsoft Sans Serif"/>
              </a:rPr>
              <a:t>за </a:t>
            </a:r>
            <a:r>
              <a:rPr dirty="0" sz="1200" spc="-2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личный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5">
                <a:latin typeface="Microsoft Sans Serif"/>
                <a:cs typeface="Microsoft Sans Serif"/>
              </a:rPr>
              <a:t>бюджет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по-взрослому.</a:t>
            </a:r>
            <a:endParaRPr sz="1200">
              <a:latin typeface="Microsoft Sans Serif"/>
              <a:cs typeface="Microsoft Sans Serif"/>
            </a:endParaRPr>
          </a:p>
          <a:p>
            <a:pPr algn="just" marL="389890" marR="203835" indent="-342900">
              <a:lnSpc>
                <a:spcPct val="107500"/>
              </a:lnSpc>
              <a:spcBef>
                <a:spcPts val="850"/>
              </a:spcBef>
              <a:buFont typeface="Microsoft Sans Serif"/>
              <a:buChar char="●"/>
              <a:tabLst>
                <a:tab pos="390525" algn="l"/>
              </a:tabLst>
            </a:pPr>
            <a:r>
              <a:rPr dirty="0" sz="1200" spc="-10" b="1">
                <a:latin typeface="Arial"/>
                <a:cs typeface="Arial"/>
              </a:rPr>
              <a:t>Родителям </a:t>
            </a:r>
            <a:r>
              <a:rPr dirty="0" sz="1200" b="1">
                <a:latin typeface="Arial"/>
                <a:cs typeface="Arial"/>
              </a:rPr>
              <a:t>и </a:t>
            </a:r>
            <a:r>
              <a:rPr dirty="0" sz="1200" spc="-5" b="1">
                <a:latin typeface="Arial"/>
                <a:cs typeface="Arial"/>
              </a:rPr>
              <a:t>учителям </a:t>
            </a:r>
            <a:r>
              <a:rPr dirty="0" sz="1200" spc="315">
                <a:latin typeface="Microsoft Sans Serif"/>
                <a:cs typeface="Microsoft Sans Serif"/>
              </a:rPr>
              <a:t>– </a:t>
            </a:r>
            <a:r>
              <a:rPr dirty="0" sz="1200" spc="-20">
                <a:latin typeface="Microsoft Sans Serif"/>
                <a:cs typeface="Microsoft Sans Serif"/>
              </a:rPr>
              <a:t>узнать </a:t>
            </a:r>
            <a:r>
              <a:rPr dirty="0" sz="1200" spc="-10">
                <a:latin typeface="Microsoft Sans Serif"/>
                <a:cs typeface="Microsoft Sans Serif"/>
              </a:rPr>
              <a:t>больше </a:t>
            </a:r>
            <a:r>
              <a:rPr dirty="0" sz="1200">
                <a:latin typeface="Microsoft Sans Serif"/>
                <a:cs typeface="Microsoft Sans Serif"/>
              </a:rPr>
              <a:t>о </a:t>
            </a:r>
            <a:r>
              <a:rPr dirty="0" sz="1200" spc="-10">
                <a:latin typeface="Microsoft Sans Serif"/>
                <a:cs typeface="Microsoft Sans Serif"/>
              </a:rPr>
              <a:t>финансовом воспитании: </a:t>
            </a:r>
            <a:r>
              <a:rPr dirty="0" sz="1200" spc="-45">
                <a:latin typeface="Microsoft Sans Serif"/>
                <a:cs typeface="Microsoft Sans Serif"/>
              </a:rPr>
              <a:t>как </a:t>
            </a:r>
            <a:r>
              <a:rPr dirty="0" sz="1200" spc="-20">
                <a:latin typeface="Microsoft Sans Serif"/>
                <a:cs typeface="Microsoft Sans Serif"/>
              </a:rPr>
              <a:t>вовлекать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ребенка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планирование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семейного</a:t>
            </a:r>
            <a:r>
              <a:rPr dirty="0" sz="1200" spc="-1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бюджета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сформировать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понимание</a:t>
            </a:r>
            <a:r>
              <a:rPr dirty="0" sz="1200" spc="-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его </a:t>
            </a:r>
            <a:r>
              <a:rPr dirty="0" sz="1200" spc="-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ценности.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2700" marR="5080">
              <a:lnSpc>
                <a:spcPct val="110800"/>
              </a:lnSpc>
            </a:pPr>
            <a:r>
              <a:rPr dirty="0" sz="1200" spc="30">
                <a:latin typeface="Verdana"/>
                <a:cs typeface="Verdana"/>
              </a:rPr>
              <a:t>Основные </a:t>
            </a:r>
            <a:r>
              <a:rPr dirty="0" sz="1200" spc="15">
                <a:latin typeface="Verdana"/>
                <a:cs typeface="Verdana"/>
              </a:rPr>
              <a:t>события </a:t>
            </a:r>
            <a:r>
              <a:rPr dirty="0" sz="1200" spc="30">
                <a:latin typeface="Tahoma"/>
                <a:cs typeface="Tahoma"/>
              </a:rPr>
              <a:t>«</a:t>
            </a:r>
            <a:r>
              <a:rPr dirty="0" sz="1200" spc="30">
                <a:latin typeface="Verdana"/>
                <a:cs typeface="Verdana"/>
              </a:rPr>
              <a:t>ФинЗОЖ </a:t>
            </a:r>
            <a:r>
              <a:rPr dirty="0" sz="1200" spc="-5">
                <a:latin typeface="Verdana"/>
                <a:cs typeface="Verdana"/>
              </a:rPr>
              <a:t>Феста</a:t>
            </a:r>
            <a:r>
              <a:rPr dirty="0" sz="1200" spc="-5">
                <a:latin typeface="Tahoma"/>
                <a:cs typeface="Tahoma"/>
              </a:rPr>
              <a:t>» </a:t>
            </a:r>
            <a:r>
              <a:rPr dirty="0" sz="1200" spc="20">
                <a:latin typeface="Verdana"/>
                <a:cs typeface="Verdana"/>
              </a:rPr>
              <a:t>пройдут </a:t>
            </a:r>
            <a:r>
              <a:rPr dirty="0" sz="1200" spc="25">
                <a:latin typeface="Verdana"/>
                <a:cs typeface="Verdana"/>
              </a:rPr>
              <a:t>онлайн </a:t>
            </a:r>
            <a:r>
              <a:rPr dirty="0" sz="1200" spc="10">
                <a:latin typeface="Verdana"/>
                <a:cs typeface="Verdana"/>
              </a:rPr>
              <a:t>на </a:t>
            </a:r>
            <a:r>
              <a:rPr dirty="0" sz="1200" spc="25">
                <a:latin typeface="Verdana"/>
                <a:cs typeface="Verdana"/>
              </a:rPr>
              <a:t>странице </a:t>
            </a:r>
            <a:r>
              <a:rPr dirty="0" sz="1200" spc="25">
                <a:latin typeface="Tahoma"/>
                <a:cs typeface="Tahoma"/>
              </a:rPr>
              <a:t>«</a:t>
            </a:r>
            <a:r>
              <a:rPr dirty="0" sz="1200" spc="25">
                <a:latin typeface="Verdana"/>
                <a:cs typeface="Verdana"/>
              </a:rPr>
              <a:t>Мои 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финансы</a:t>
            </a:r>
            <a:r>
              <a:rPr dirty="0" sz="1200" spc="-10">
                <a:latin typeface="Tahoma"/>
                <a:cs typeface="Tahoma"/>
              </a:rPr>
              <a:t>»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u="sng" sz="1200" spc="2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социальной</a:t>
            </a:r>
            <a:r>
              <a:rPr dirty="0" u="sng" sz="1200" spc="-9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сети</a:t>
            </a:r>
            <a:r>
              <a:rPr dirty="0" u="sng" sz="1200" spc="-9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«</a:t>
            </a:r>
            <a:r>
              <a:rPr dirty="0" u="sng" sz="1200" spc="-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ВКонтакте</a:t>
            </a:r>
            <a:r>
              <a:rPr dirty="0" u="sng" sz="1200" spc="-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»</a:t>
            </a:r>
            <a:r>
              <a:rPr dirty="0" sz="1200" spc="-50">
                <a:solidFill>
                  <a:srgbClr val="0563C1"/>
                </a:solidFill>
                <a:latin typeface="Tahoma"/>
                <a:cs typeface="Tahoma"/>
              </a:rPr>
              <a:t> 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u="sng" sz="1200" spc="5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Telegram-</a:t>
            </a:r>
            <a:r>
              <a:rPr dirty="0" u="sng" sz="1200" spc="5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канале</a:t>
            </a:r>
            <a:r>
              <a:rPr dirty="0" u="sng" sz="1200" spc="-1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«</a:t>
            </a:r>
            <a:r>
              <a:rPr dirty="0" u="sng" sz="1200" spc="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ФинЗОЖ</a:t>
            </a:r>
            <a:r>
              <a:rPr dirty="0" u="sng" sz="1200" spc="-1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Эксперт</a:t>
            </a:r>
            <a:r>
              <a:rPr dirty="0" u="sng" sz="1200" spc="-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»</a:t>
            </a:r>
            <a:r>
              <a:rPr dirty="0" sz="1200" spc="-15">
                <a:latin typeface="Tahoma"/>
                <a:cs typeface="Tahoma"/>
              </a:rPr>
              <a:t>,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также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на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сайте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u="sng" sz="12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моифинансы</a:t>
            </a:r>
            <a:r>
              <a:rPr dirty="0" u="sng" sz="12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2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рф</a:t>
            </a:r>
            <a:r>
              <a:rPr dirty="0" sz="120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44296"/>
            <a:ext cx="542544" cy="9113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70601" y="5541771"/>
            <a:ext cx="5510530" cy="33197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О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чем пойдет </a:t>
            </a:r>
            <a:r>
              <a:rPr dirty="0" sz="1600" spc="-15" b="1">
                <a:latin typeface="Arial"/>
                <a:cs typeface="Arial"/>
              </a:rPr>
              <a:t>речь:</a:t>
            </a:r>
            <a:endParaRPr sz="1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75"/>
              </a:spcBef>
              <a:buChar char="•"/>
              <a:tabLst>
                <a:tab pos="184150" algn="l"/>
              </a:tabLst>
            </a:pPr>
            <a:r>
              <a:rPr dirty="0" sz="1200" spc="-20">
                <a:latin typeface="Microsoft Sans Serif"/>
                <a:cs typeface="Microsoft Sans Serif"/>
              </a:rPr>
              <a:t>Хочу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зарабатывать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сам: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подработка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315">
                <a:latin typeface="Microsoft Sans Serif"/>
                <a:cs typeface="Microsoft Sans Serif"/>
              </a:rPr>
              <a:t>–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45">
                <a:latin typeface="Microsoft Sans Serif"/>
                <a:cs typeface="Microsoft Sans Serif"/>
              </a:rPr>
              <a:t>как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ее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найти.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865"/>
              </a:spcBef>
              <a:buChar char="•"/>
              <a:tabLst>
                <a:tab pos="184150" algn="l"/>
              </a:tabLst>
            </a:pPr>
            <a:r>
              <a:rPr dirty="0" sz="1200" spc="-65">
                <a:latin typeface="Microsoft Sans Serif"/>
                <a:cs typeface="Microsoft Sans Serif"/>
              </a:rPr>
              <a:t>Как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не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купить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ненужное: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финансовые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ошибки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магазине.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765"/>
              </a:spcBef>
              <a:buChar char="•"/>
              <a:tabLst>
                <a:tab pos="184150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Сам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себе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бизнесмен: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принципы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открытия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своего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стартапа.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745"/>
              </a:spcBef>
              <a:buChar char="•"/>
              <a:tabLst>
                <a:tab pos="184150" algn="l"/>
              </a:tabLst>
            </a:pPr>
            <a:r>
              <a:rPr dirty="0" sz="1200" spc="-20">
                <a:latin typeface="Microsoft Sans Serif"/>
                <a:cs typeface="Microsoft Sans Serif"/>
              </a:rPr>
              <a:t>Риски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мире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денег: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45">
                <a:latin typeface="Microsoft Sans Serif"/>
                <a:cs typeface="Microsoft Sans Serif"/>
              </a:rPr>
              <a:t>как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защититься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от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мошенников.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865"/>
              </a:spcBef>
              <a:buChar char="•"/>
              <a:tabLst>
                <a:tab pos="184150" algn="l"/>
              </a:tabLst>
            </a:pPr>
            <a:r>
              <a:rPr dirty="0" sz="1200" spc="-20">
                <a:latin typeface="Microsoft Sans Serif"/>
                <a:cs typeface="Microsoft Sans Serif"/>
              </a:rPr>
              <a:t>Бюджеты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страны,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семьи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и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мой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315">
                <a:latin typeface="Microsoft Sans Serif"/>
                <a:cs typeface="Microsoft Sans Serif"/>
              </a:rPr>
              <a:t>–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что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них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общего.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770"/>
              </a:spcBef>
              <a:buChar char="•"/>
              <a:tabLst>
                <a:tab pos="184150" algn="l"/>
              </a:tabLst>
            </a:pPr>
            <a:r>
              <a:rPr dirty="0" sz="1200" spc="-10">
                <a:latin typeface="Microsoft Sans Serif"/>
                <a:cs typeface="Microsoft Sans Serif"/>
              </a:rPr>
              <a:t>Семейный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бюджет: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мой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личный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опыт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участия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>
                <a:latin typeface="Microsoft Sans Serif"/>
                <a:cs typeface="Microsoft Sans Serif"/>
              </a:rPr>
              <a:t>в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нем.</a:t>
            </a:r>
            <a:endParaRPr sz="1200">
              <a:latin typeface="Microsoft Sans Serif"/>
              <a:cs typeface="Microsoft Sans Serif"/>
            </a:endParaRPr>
          </a:p>
          <a:p>
            <a:pPr marL="184150" marR="5080" indent="-171450">
              <a:lnSpc>
                <a:spcPts val="1390"/>
              </a:lnSpc>
              <a:spcBef>
                <a:spcPts val="950"/>
              </a:spcBef>
              <a:buChar char="•"/>
              <a:tabLst>
                <a:tab pos="184150" algn="l"/>
              </a:tabLst>
            </a:pPr>
            <a:r>
              <a:rPr dirty="0" sz="1200" spc="-5">
                <a:latin typeface="Microsoft Sans Serif"/>
                <a:cs typeface="Microsoft Sans Serif"/>
              </a:rPr>
              <a:t>Мои</a:t>
            </a:r>
            <a:r>
              <a:rPr dirty="0" sz="1200" spc="7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финансы</a:t>
            </a:r>
            <a:r>
              <a:rPr dirty="0" sz="1200" spc="65">
                <a:latin typeface="Microsoft Sans Serif"/>
                <a:cs typeface="Microsoft Sans Serif"/>
              </a:rPr>
              <a:t> </a:t>
            </a:r>
            <a:r>
              <a:rPr dirty="0" sz="1200" spc="315">
                <a:latin typeface="Microsoft Sans Serif"/>
                <a:cs typeface="Microsoft Sans Serif"/>
              </a:rPr>
              <a:t>–</a:t>
            </a:r>
            <a:r>
              <a:rPr dirty="0" sz="1200" spc="36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мои</a:t>
            </a:r>
            <a:r>
              <a:rPr dirty="0" sz="1200" spc="7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решения:</a:t>
            </a:r>
            <a:r>
              <a:rPr dirty="0" sz="1200" spc="6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формируем,</a:t>
            </a:r>
            <a:r>
              <a:rPr dirty="0" sz="1200" spc="7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структурируем,</a:t>
            </a:r>
            <a:r>
              <a:rPr dirty="0" sz="1200" spc="8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пополняем </a:t>
            </a:r>
            <a:r>
              <a:rPr dirty="0" sz="1200" spc="-305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личный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40">
                <a:latin typeface="Microsoft Sans Serif"/>
                <a:cs typeface="Microsoft Sans Serif"/>
              </a:rPr>
              <a:t>бюджет.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730"/>
              </a:spcBef>
              <a:buChar char="•"/>
              <a:tabLst>
                <a:tab pos="184150" algn="l"/>
              </a:tabLst>
            </a:pPr>
            <a:r>
              <a:rPr dirty="0" sz="1200" spc="-15">
                <a:latin typeface="Microsoft Sans Serif"/>
                <a:cs typeface="Microsoft Sans Serif"/>
              </a:rPr>
              <a:t>Что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такое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финансовая</a:t>
            </a:r>
            <a:r>
              <a:rPr dirty="0" sz="1200" spc="30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подушка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безопасности;</a:t>
            </a:r>
            <a:r>
              <a:rPr dirty="0" sz="1200" spc="25">
                <a:latin typeface="Microsoft Sans Serif"/>
                <a:cs typeface="Microsoft Sans Serif"/>
              </a:rPr>
              <a:t> </a:t>
            </a:r>
            <a:r>
              <a:rPr dirty="0" sz="1200" spc="-30">
                <a:latin typeface="Microsoft Sans Serif"/>
                <a:cs typeface="Microsoft Sans Serif"/>
              </a:rPr>
              <a:t>когда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5">
                <a:latin typeface="Microsoft Sans Serif"/>
                <a:cs typeface="Microsoft Sans Serif"/>
              </a:rPr>
              <a:t>она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помогает;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840"/>
              </a:spcBef>
              <a:buChar char="•"/>
              <a:tabLst>
                <a:tab pos="184150" algn="l"/>
              </a:tabLst>
            </a:pPr>
            <a:r>
              <a:rPr dirty="0" sz="1200" spc="-5">
                <a:latin typeface="Microsoft Sans Serif"/>
                <a:cs typeface="Microsoft Sans Serif"/>
              </a:rPr>
              <a:t>Во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5">
                <a:latin typeface="Microsoft Sans Serif"/>
                <a:cs typeface="Microsoft Sans Serif"/>
              </a:rPr>
              <a:t>что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35">
                <a:latin typeface="Microsoft Sans Serif"/>
                <a:cs typeface="Microsoft Sans Serif"/>
              </a:rPr>
              <a:t>может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инвестировать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подросток.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770"/>
              </a:spcBef>
              <a:buChar char="•"/>
              <a:tabLst>
                <a:tab pos="184150" algn="l"/>
              </a:tabLst>
            </a:pPr>
            <a:r>
              <a:rPr dirty="0" sz="1200" spc="-25">
                <a:latin typeface="Microsoft Sans Serif"/>
                <a:cs typeface="Microsoft Sans Serif"/>
              </a:rPr>
              <a:t>Угадай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20">
                <a:latin typeface="Microsoft Sans Serif"/>
                <a:cs typeface="Microsoft Sans Serif"/>
              </a:rPr>
              <a:t>кино:</a:t>
            </a:r>
            <a:r>
              <a:rPr dirty="0" sz="1200" spc="20">
                <a:latin typeface="Microsoft Sans Serif"/>
                <a:cs typeface="Microsoft Sans Serif"/>
              </a:rPr>
              <a:t> </a:t>
            </a:r>
            <a:r>
              <a:rPr dirty="0" sz="1200" spc="-35">
                <a:latin typeface="Microsoft Sans Serif"/>
                <a:cs typeface="Microsoft Sans Serif"/>
              </a:rPr>
              <a:t>квиз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по</a:t>
            </a:r>
            <a:r>
              <a:rPr dirty="0" sz="1200" spc="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фильмам</a:t>
            </a:r>
            <a:r>
              <a:rPr dirty="0" sz="1200" spc="15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про</a:t>
            </a:r>
            <a:r>
              <a:rPr dirty="0" sz="1200" spc="10">
                <a:latin typeface="Microsoft Sans Serif"/>
                <a:cs typeface="Microsoft Sans Serif"/>
              </a:rPr>
              <a:t> </a:t>
            </a:r>
            <a:r>
              <a:rPr dirty="0" sz="1200" spc="-10">
                <a:latin typeface="Microsoft Sans Serif"/>
                <a:cs typeface="Microsoft Sans Serif"/>
              </a:rPr>
              <a:t>деньги.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53439" y="4834128"/>
            <a:ext cx="6111240" cy="5614670"/>
            <a:chOff x="853439" y="4834128"/>
            <a:chExt cx="6111240" cy="56146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9" y="4834128"/>
              <a:ext cx="6111240" cy="2798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39" y="7650479"/>
              <a:ext cx="6022848" cy="27980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2253" y="721867"/>
            <a:ext cx="6306185" cy="40398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629920">
              <a:lnSpc>
                <a:spcPct val="102200"/>
              </a:lnSpc>
              <a:spcBef>
                <a:spcPts val="50"/>
              </a:spcBef>
            </a:pP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Х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И  </a:t>
            </a:r>
            <a:r>
              <a:rPr dirty="0" sz="1800" spc="-6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Э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ОВ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Х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БЛ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ОГ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РОВ</a:t>
            </a:r>
            <a:endParaRPr sz="1800">
              <a:latin typeface="Verdana"/>
              <a:cs typeface="Verdana"/>
            </a:endParaRPr>
          </a:p>
          <a:p>
            <a:pPr marL="20320">
              <a:lnSpc>
                <a:spcPct val="100000"/>
              </a:lnSpc>
              <a:spcBef>
                <a:spcPts val="1585"/>
              </a:spcBef>
            </a:pPr>
            <a:r>
              <a:rPr dirty="0" sz="1800" spc="-5" b="1">
                <a:solidFill>
                  <a:srgbClr val="E21E59"/>
                </a:solidFill>
                <a:latin typeface="Calibri"/>
                <a:cs typeface="Calibri"/>
              </a:rPr>
              <a:t>27-28</a:t>
            </a:r>
            <a:r>
              <a:rPr dirty="0" sz="1800" spc="-1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21E59"/>
                </a:solidFill>
                <a:latin typeface="Calibri"/>
                <a:cs typeface="Calibri"/>
              </a:rPr>
              <a:t>марта</a:t>
            </a:r>
            <a:r>
              <a:rPr dirty="0" sz="1800" spc="-15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2023</a:t>
            </a:r>
            <a:r>
              <a:rPr dirty="0" sz="1800" spc="-1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2299"/>
              </a:lnSpc>
              <a:spcBef>
                <a:spcPts val="730"/>
              </a:spcBef>
            </a:pPr>
            <a:r>
              <a:rPr dirty="0" sz="1300" spc="80">
                <a:latin typeface="Verdana"/>
                <a:cs typeface="Verdana"/>
              </a:rPr>
              <a:t>В</a:t>
            </a:r>
            <a:r>
              <a:rPr dirty="0" sz="1300" spc="85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социальных</a:t>
            </a:r>
            <a:r>
              <a:rPr dirty="0" sz="1300" spc="15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сетях</a:t>
            </a:r>
            <a:r>
              <a:rPr dirty="0" sz="1300" spc="-10">
                <a:latin typeface="Verdana"/>
                <a:cs typeface="Verdana"/>
              </a:rPr>
              <a:t> </a:t>
            </a:r>
            <a:r>
              <a:rPr dirty="0" sz="1300" spc="30">
                <a:latin typeface="Tahoma"/>
                <a:cs typeface="Tahoma"/>
              </a:rPr>
              <a:t>«</a:t>
            </a:r>
            <a:r>
              <a:rPr dirty="0" sz="1300" spc="30">
                <a:latin typeface="Verdana"/>
                <a:cs typeface="Verdana"/>
              </a:rPr>
              <a:t>Мои</a:t>
            </a:r>
            <a:r>
              <a:rPr dirty="0" sz="1300" spc="3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финансы</a:t>
            </a:r>
            <a:r>
              <a:rPr dirty="0" sz="1300" spc="-5">
                <a:latin typeface="Tahoma"/>
                <a:cs typeface="Tahoma"/>
              </a:rPr>
              <a:t>»</a:t>
            </a:r>
            <a:r>
              <a:rPr dirty="0" sz="1300">
                <a:latin typeface="Tahoma"/>
                <a:cs typeface="Tahoma"/>
              </a:rPr>
              <a:t> </a:t>
            </a:r>
            <a:r>
              <a:rPr dirty="0" sz="1300" spc="-10">
                <a:latin typeface="Verdana"/>
                <a:cs typeface="Verdana"/>
              </a:rPr>
              <a:t>будут</a:t>
            </a:r>
            <a:r>
              <a:rPr dirty="0" sz="1300" spc="-5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размещаться </a:t>
            </a:r>
            <a:r>
              <a:rPr dirty="0" sz="1300" spc="2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образовательные</a:t>
            </a:r>
            <a:r>
              <a:rPr dirty="0" sz="1300" spc="-40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видео</a:t>
            </a:r>
            <a:r>
              <a:rPr dirty="0" sz="1300" spc="-35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с</a:t>
            </a:r>
            <a:r>
              <a:rPr dirty="0" sz="1300" spc="-2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участием</a:t>
            </a:r>
            <a:r>
              <a:rPr dirty="0" sz="1300" spc="-35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экспертов</a:t>
            </a:r>
            <a:r>
              <a:rPr dirty="0" sz="1300" spc="-30">
                <a:latin typeface="Verdana"/>
                <a:cs typeface="Verdana"/>
              </a:rPr>
              <a:t> 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3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финансовых</a:t>
            </a:r>
            <a:r>
              <a:rPr dirty="0" sz="1300" spc="-2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блогеров</a:t>
            </a:r>
            <a:r>
              <a:rPr dirty="0" sz="1300" spc="15">
                <a:latin typeface="Tahoma"/>
                <a:cs typeface="Tahoma"/>
              </a:rPr>
              <a:t>, </a:t>
            </a:r>
            <a:r>
              <a:rPr dirty="0" sz="1300" spc="-395">
                <a:latin typeface="Tahoma"/>
                <a:cs typeface="Tahoma"/>
              </a:rPr>
              <a:t> 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-30">
                <a:latin typeface="Verdana"/>
                <a:cs typeface="Verdana"/>
              </a:rPr>
              <a:t>т</a:t>
            </a:r>
            <a:r>
              <a:rPr dirty="0" sz="1300" spc="-30">
                <a:latin typeface="Verdana"/>
                <a:cs typeface="Verdana"/>
              </a:rPr>
              <a:t>а</a:t>
            </a:r>
            <a:r>
              <a:rPr dirty="0" sz="1300" spc="-20">
                <a:latin typeface="Verdana"/>
                <a:cs typeface="Verdana"/>
              </a:rPr>
              <a:t>к</a:t>
            </a:r>
            <a:r>
              <a:rPr dirty="0" sz="1300" spc="35">
                <a:latin typeface="Verdana"/>
                <a:cs typeface="Verdana"/>
              </a:rPr>
              <a:t>ж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б</a:t>
            </a:r>
            <a:r>
              <a:rPr dirty="0" sz="1300">
                <a:latin typeface="Verdana"/>
                <a:cs typeface="Verdana"/>
              </a:rPr>
              <a:t>у</a:t>
            </a:r>
            <a:r>
              <a:rPr dirty="0" sz="1300" spc="35">
                <a:latin typeface="Verdana"/>
                <a:cs typeface="Verdana"/>
              </a:rPr>
              <a:t>д</a:t>
            </a:r>
            <a:r>
              <a:rPr dirty="0" sz="1300" spc="-50">
                <a:latin typeface="Verdana"/>
                <a:cs typeface="Verdana"/>
              </a:rPr>
              <a:t>у</a:t>
            </a:r>
            <a:r>
              <a:rPr dirty="0" sz="1300" spc="-30">
                <a:latin typeface="Verdana"/>
                <a:cs typeface="Verdana"/>
              </a:rPr>
              <a:t>т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п</a:t>
            </a:r>
            <a:r>
              <a:rPr dirty="0" sz="1300">
                <a:latin typeface="Verdana"/>
                <a:cs typeface="Verdana"/>
              </a:rPr>
              <a:t>у</a:t>
            </a:r>
            <a:r>
              <a:rPr dirty="0" sz="1300" spc="60">
                <a:latin typeface="Verdana"/>
                <a:cs typeface="Verdana"/>
              </a:rPr>
              <a:t>б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20">
                <a:latin typeface="Verdana"/>
                <a:cs typeface="Verdana"/>
              </a:rPr>
              <a:t>ов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-10">
                <a:latin typeface="Verdana"/>
                <a:cs typeface="Verdana"/>
              </a:rPr>
              <a:t>ь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5">
                <a:latin typeface="Verdana"/>
                <a:cs typeface="Verdana"/>
              </a:rPr>
              <a:t>я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по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-15">
                <a:latin typeface="Verdana"/>
                <a:cs typeface="Verdana"/>
              </a:rPr>
              <a:t>ы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с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ла</a:t>
            </a:r>
            <a:r>
              <a:rPr dirty="0" sz="1300" spc="65">
                <a:latin typeface="Verdana"/>
                <a:cs typeface="Verdana"/>
              </a:rPr>
              <a:t>й</a:t>
            </a:r>
            <a:r>
              <a:rPr dirty="0" sz="1300" spc="-75">
                <a:latin typeface="Verdana"/>
                <a:cs typeface="Verdana"/>
              </a:rPr>
              <a:t>ф</a:t>
            </a:r>
            <a:r>
              <a:rPr dirty="0" sz="1300" spc="-55">
                <a:latin typeface="Verdana"/>
                <a:cs typeface="Verdana"/>
              </a:rPr>
              <a:t>ха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114">
                <a:latin typeface="Verdana"/>
                <a:cs typeface="Verdana"/>
              </a:rPr>
              <a:t>м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-12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40"/>
              </a:spcBef>
            </a:pPr>
            <a:r>
              <a:rPr dirty="0" sz="1300" spc="5">
                <a:latin typeface="Verdana"/>
                <a:cs typeface="Verdana"/>
              </a:rPr>
              <a:t>К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30">
                <a:latin typeface="Verdana"/>
                <a:cs typeface="Verdana"/>
              </a:rPr>
              <a:t>ю</a:t>
            </a:r>
            <a:r>
              <a:rPr dirty="0" sz="1300" spc="-15">
                <a:latin typeface="Verdana"/>
                <a:cs typeface="Verdana"/>
              </a:rPr>
              <a:t>ч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10">
                <a:latin typeface="Verdana"/>
                <a:cs typeface="Verdana"/>
              </a:rPr>
              <a:t>в</a:t>
            </a:r>
            <a:r>
              <a:rPr dirty="0" sz="1300" spc="-10">
                <a:latin typeface="Verdana"/>
                <a:cs typeface="Verdana"/>
              </a:rPr>
              <a:t>ы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те</a:t>
            </a:r>
            <a:r>
              <a:rPr dirty="0" sz="1300" spc="45">
                <a:latin typeface="Verdana"/>
                <a:cs typeface="Verdana"/>
              </a:rPr>
              <a:t>м</a:t>
            </a:r>
            <a:r>
              <a:rPr dirty="0" sz="1300" spc="60">
                <a:latin typeface="Verdana"/>
                <a:cs typeface="Verdana"/>
              </a:rPr>
              <a:t>ы</a:t>
            </a:r>
            <a:r>
              <a:rPr dirty="0" sz="1300" spc="-185"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 marL="220345" indent="-208279">
              <a:lnSpc>
                <a:spcPct val="100000"/>
              </a:lnSpc>
              <a:spcBef>
                <a:spcPts val="335"/>
              </a:spcBef>
              <a:buFont typeface="Tahoma"/>
              <a:buChar char="—"/>
              <a:tabLst>
                <a:tab pos="220979" algn="l"/>
              </a:tabLst>
            </a:pPr>
            <a:r>
              <a:rPr dirty="0" sz="1300" spc="35">
                <a:latin typeface="Verdana"/>
                <a:cs typeface="Verdana"/>
              </a:rPr>
              <a:t>л</a:t>
            </a:r>
            <a:r>
              <a:rPr dirty="0" sz="1300" spc="40">
                <a:latin typeface="Verdana"/>
                <a:cs typeface="Verdana"/>
              </a:rPr>
              <a:t>и</a:t>
            </a:r>
            <a:r>
              <a:rPr dirty="0" sz="1300" spc="-15">
                <a:latin typeface="Verdana"/>
                <a:cs typeface="Verdana"/>
              </a:rPr>
              <a:t>ч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-15">
                <a:latin typeface="Verdana"/>
                <a:cs typeface="Verdana"/>
              </a:rPr>
              <a:t>ы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30">
                <a:latin typeface="Verdana"/>
                <a:cs typeface="Verdana"/>
              </a:rPr>
              <a:t>д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-10">
                <a:latin typeface="Verdana"/>
                <a:cs typeface="Verdana"/>
              </a:rPr>
              <a:t>ь</a:t>
            </a:r>
            <a:r>
              <a:rPr dirty="0" sz="1300" spc="-10">
                <a:latin typeface="Verdana"/>
                <a:cs typeface="Verdana"/>
              </a:rPr>
              <a:t>г</a:t>
            </a:r>
            <a:r>
              <a:rPr dirty="0" sz="1300" spc="60">
                <a:latin typeface="Verdana"/>
                <a:cs typeface="Verdana"/>
              </a:rPr>
              <a:t>и</a:t>
            </a:r>
            <a:endParaRPr sz="1300">
              <a:latin typeface="Verdana"/>
              <a:cs typeface="Verdana"/>
            </a:endParaRPr>
          </a:p>
          <a:p>
            <a:pPr marL="220345" indent="-208279">
              <a:lnSpc>
                <a:spcPct val="100000"/>
              </a:lnSpc>
              <a:spcBef>
                <a:spcPts val="240"/>
              </a:spcBef>
              <a:buFont typeface="Tahoma"/>
              <a:buChar char="—"/>
              <a:tabLst>
                <a:tab pos="220979" algn="l"/>
              </a:tabLst>
            </a:pPr>
            <a:r>
              <a:rPr dirty="0" sz="1300">
                <a:latin typeface="Verdana"/>
                <a:cs typeface="Verdana"/>
              </a:rPr>
              <a:t>з</a:t>
            </a:r>
            <a:r>
              <a:rPr dirty="0" sz="1300" spc="-10">
                <a:latin typeface="Verdana"/>
                <a:cs typeface="Verdana"/>
              </a:rPr>
              <a:t>а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50">
                <a:latin typeface="Verdana"/>
                <a:cs typeface="Verdana"/>
              </a:rPr>
              <a:t>б</a:t>
            </a:r>
            <a:r>
              <a:rPr dirty="0" sz="1300" spc="40">
                <a:latin typeface="Verdana"/>
                <a:cs typeface="Verdana"/>
              </a:rPr>
              <a:t>о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-15">
                <a:latin typeface="Verdana"/>
                <a:cs typeface="Verdana"/>
              </a:rPr>
              <a:t>к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для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по</a:t>
            </a:r>
            <a:r>
              <a:rPr dirty="0" sz="1300" spc="40">
                <a:latin typeface="Verdana"/>
                <a:cs typeface="Verdana"/>
              </a:rPr>
              <a:t>д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35">
                <a:latin typeface="Verdana"/>
                <a:cs typeface="Verdana"/>
              </a:rPr>
              <a:t>о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20">
                <a:latin typeface="Verdana"/>
                <a:cs typeface="Verdana"/>
              </a:rPr>
              <a:t>ов</a:t>
            </a:r>
            <a:endParaRPr sz="1300">
              <a:latin typeface="Verdana"/>
              <a:cs typeface="Verdana"/>
            </a:endParaRPr>
          </a:p>
          <a:p>
            <a:pPr marL="220345" indent="-208279">
              <a:lnSpc>
                <a:spcPct val="100000"/>
              </a:lnSpc>
              <a:spcBef>
                <a:spcPts val="335"/>
              </a:spcBef>
              <a:buFont typeface="Tahoma"/>
              <a:buChar char="—"/>
              <a:tabLst>
                <a:tab pos="220979" algn="l"/>
              </a:tabLst>
            </a:pP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50">
                <a:latin typeface="Verdana"/>
                <a:cs typeface="Verdana"/>
              </a:rPr>
              <a:t>н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50">
                <a:latin typeface="Verdana"/>
                <a:cs typeface="Verdana"/>
              </a:rPr>
              <a:t>ц</a:t>
            </a:r>
            <a:r>
              <a:rPr dirty="0" sz="1300" spc="25">
                <a:latin typeface="Verdana"/>
                <a:cs typeface="Verdana"/>
              </a:rPr>
              <a:t>и</a:t>
            </a:r>
            <a:r>
              <a:rPr dirty="0" sz="1300" spc="15">
                <a:latin typeface="Verdana"/>
                <a:cs typeface="Verdana"/>
              </a:rPr>
              <a:t>а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45">
                <a:latin typeface="Verdana"/>
                <a:cs typeface="Verdana"/>
              </a:rPr>
              <a:t>и</a:t>
            </a:r>
            <a:r>
              <a:rPr dirty="0" sz="1300" spc="30">
                <a:latin typeface="Verdana"/>
                <a:cs typeface="Verdana"/>
              </a:rPr>
              <a:t>в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40">
                <a:latin typeface="Verdana"/>
                <a:cs typeface="Verdana"/>
              </a:rPr>
              <a:t>б</a:t>
            </a:r>
            <a:r>
              <a:rPr dirty="0" sz="1300" spc="50">
                <a:latin typeface="Verdana"/>
                <a:cs typeface="Verdana"/>
              </a:rPr>
              <a:t>ю</a:t>
            </a:r>
            <a:r>
              <a:rPr dirty="0" sz="1300" spc="35">
                <a:latin typeface="Verdana"/>
                <a:cs typeface="Verdana"/>
              </a:rPr>
              <a:t>д</a:t>
            </a:r>
            <a:r>
              <a:rPr dirty="0" sz="1300" spc="35">
                <a:latin typeface="Verdana"/>
                <a:cs typeface="Verdana"/>
              </a:rPr>
              <a:t>ж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75">
                <a:latin typeface="Verdana"/>
                <a:cs typeface="Verdana"/>
              </a:rPr>
              <a:t>и</a:t>
            </a:r>
            <a:r>
              <a:rPr dirty="0" sz="1300" spc="65">
                <a:latin typeface="Verdana"/>
                <a:cs typeface="Verdana"/>
              </a:rPr>
              <a:t>р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10">
                <a:latin typeface="Verdana"/>
                <a:cs typeface="Verdana"/>
              </a:rPr>
              <a:t>в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50">
                <a:latin typeface="Verdana"/>
                <a:cs typeface="Verdana"/>
              </a:rPr>
              <a:t>ие</a:t>
            </a:r>
            <a:endParaRPr sz="1300">
              <a:latin typeface="Verdana"/>
              <a:cs typeface="Verdana"/>
            </a:endParaRPr>
          </a:p>
          <a:p>
            <a:pPr marL="220345" indent="-208279">
              <a:lnSpc>
                <a:spcPct val="100000"/>
              </a:lnSpc>
              <a:spcBef>
                <a:spcPts val="360"/>
              </a:spcBef>
              <a:buFont typeface="Tahoma"/>
              <a:buChar char="—"/>
              <a:tabLst>
                <a:tab pos="220979" algn="l"/>
              </a:tabLst>
            </a:pPr>
            <a:r>
              <a:rPr dirty="0" sz="1300" spc="20">
                <a:latin typeface="Verdana"/>
                <a:cs typeface="Verdana"/>
              </a:rPr>
              <a:t>налоги</a:t>
            </a:r>
            <a:endParaRPr sz="1300">
              <a:latin typeface="Verdana"/>
              <a:cs typeface="Verdana"/>
            </a:endParaRPr>
          </a:p>
          <a:p>
            <a:pPr marL="220345" indent="-208279">
              <a:lnSpc>
                <a:spcPct val="100000"/>
              </a:lnSpc>
              <a:spcBef>
                <a:spcPts val="240"/>
              </a:spcBef>
              <a:buFont typeface="Tahoma"/>
              <a:buChar char="—"/>
              <a:tabLst>
                <a:tab pos="220979" algn="l"/>
              </a:tabLst>
            </a:pPr>
            <a:r>
              <a:rPr dirty="0" sz="1300" spc="50">
                <a:latin typeface="Verdana"/>
                <a:cs typeface="Verdana"/>
              </a:rPr>
              <a:t>б</a:t>
            </a:r>
            <a:r>
              <a:rPr dirty="0" sz="1300" spc="40">
                <a:latin typeface="Verdana"/>
                <a:cs typeface="Verdana"/>
              </a:rPr>
              <a:t>о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10">
                <a:latin typeface="Verdana"/>
                <a:cs typeface="Verdana"/>
              </a:rPr>
              <a:t>ьб</a:t>
            </a:r>
            <a:r>
              <a:rPr dirty="0" sz="1300" spc="5">
                <a:latin typeface="Verdana"/>
                <a:cs typeface="Verdana"/>
              </a:rPr>
              <a:t>а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с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60">
                <a:latin typeface="Verdana"/>
                <a:cs typeface="Verdana"/>
              </a:rPr>
              <a:t>мо</a:t>
            </a:r>
            <a:r>
              <a:rPr dirty="0" sz="1300" spc="90">
                <a:latin typeface="Verdana"/>
                <a:cs typeface="Verdana"/>
              </a:rPr>
              <a:t>ш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45">
                <a:latin typeface="Verdana"/>
                <a:cs typeface="Verdana"/>
              </a:rPr>
              <a:t>нн</a:t>
            </a:r>
            <a:r>
              <a:rPr dirty="0" sz="1300" spc="55">
                <a:latin typeface="Verdana"/>
                <a:cs typeface="Verdana"/>
              </a:rPr>
              <a:t>и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85">
                <a:latin typeface="Verdana"/>
                <a:cs typeface="Verdana"/>
              </a:rPr>
              <a:t>ми</a:t>
            </a:r>
            <a:endParaRPr sz="1300">
              <a:latin typeface="Verdana"/>
              <a:cs typeface="Verdana"/>
            </a:endParaRPr>
          </a:p>
          <a:p>
            <a:pPr marL="220345" indent="-208279">
              <a:lnSpc>
                <a:spcPct val="100000"/>
              </a:lnSpc>
              <a:spcBef>
                <a:spcPts val="335"/>
              </a:spcBef>
              <a:buFont typeface="Tahoma"/>
              <a:buChar char="—"/>
              <a:tabLst>
                <a:tab pos="220979" algn="l"/>
              </a:tabLst>
            </a:pPr>
            <a:r>
              <a:rPr dirty="0" sz="1300" spc="55">
                <a:latin typeface="Verdana"/>
                <a:cs typeface="Verdana"/>
              </a:rPr>
              <a:t>пр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10">
                <a:latin typeface="Verdana"/>
                <a:cs typeface="Verdana"/>
              </a:rPr>
              <a:t>в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пот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60">
                <a:latin typeface="Verdana"/>
                <a:cs typeface="Verdana"/>
              </a:rPr>
              <a:t>б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60">
                <a:latin typeface="Verdana"/>
                <a:cs typeface="Verdana"/>
              </a:rPr>
              <a:t>й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ф</a:t>
            </a:r>
            <a:r>
              <a:rPr dirty="0" sz="1300">
                <a:latin typeface="Verdana"/>
                <a:cs typeface="Verdana"/>
              </a:rPr>
              <a:t>и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10">
                <a:latin typeface="Verdana"/>
                <a:cs typeface="Verdana"/>
              </a:rPr>
              <a:t>а</a:t>
            </a:r>
            <a:r>
              <a:rPr dirty="0" sz="1300" spc="5">
                <a:latin typeface="Verdana"/>
                <a:cs typeface="Verdana"/>
              </a:rPr>
              <a:t>н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10">
                <a:latin typeface="Verdana"/>
                <a:cs typeface="Verdana"/>
              </a:rPr>
              <a:t>в</a:t>
            </a:r>
            <a:r>
              <a:rPr dirty="0" sz="1300" spc="-50">
                <a:latin typeface="Verdana"/>
                <a:cs typeface="Verdana"/>
              </a:rPr>
              <a:t>ых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у</a:t>
            </a:r>
            <a:r>
              <a:rPr dirty="0" sz="1300">
                <a:latin typeface="Verdana"/>
                <a:cs typeface="Verdana"/>
              </a:rPr>
              <a:t>с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-25">
                <a:latin typeface="Verdana"/>
                <a:cs typeface="Verdana"/>
              </a:rPr>
              <a:t>уг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1390"/>
              </a:lnSpc>
              <a:tabLst>
                <a:tab pos="1005840" algn="l"/>
                <a:tab pos="2196465" algn="l"/>
                <a:tab pos="3112135" algn="l"/>
                <a:tab pos="3684904" algn="l"/>
                <a:tab pos="4667250" algn="l"/>
                <a:tab pos="4994275" algn="l"/>
                <a:tab pos="6184265" algn="l"/>
              </a:tabLst>
            </a:pPr>
            <a:r>
              <a:rPr dirty="0" sz="1200" spc="-45" b="1">
                <a:latin typeface="Verdana"/>
                <a:cs typeface="Verdana"/>
              </a:rPr>
              <a:t>Пло</a:t>
            </a:r>
            <a:r>
              <a:rPr dirty="0" sz="1200" spc="-55" b="1">
                <a:latin typeface="Verdana"/>
                <a:cs typeface="Verdana"/>
              </a:rPr>
              <a:t>щ</a:t>
            </a:r>
            <a:r>
              <a:rPr dirty="0" sz="1200" spc="-35" b="1">
                <a:latin typeface="Verdana"/>
                <a:cs typeface="Verdana"/>
              </a:rPr>
              <a:t>а</a:t>
            </a:r>
            <a:r>
              <a:rPr dirty="0" sz="1200" spc="-40" b="1">
                <a:latin typeface="Verdana"/>
                <a:cs typeface="Verdana"/>
              </a:rPr>
              <a:t>д</a:t>
            </a:r>
            <a:r>
              <a:rPr dirty="0" sz="1200" spc="-35" b="1">
                <a:latin typeface="Verdana"/>
                <a:cs typeface="Verdana"/>
              </a:rPr>
              <a:t>к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b="1">
                <a:latin typeface="Verdana"/>
                <a:cs typeface="Verdana"/>
              </a:rPr>
              <a:t>	</a:t>
            </a:r>
            <a:r>
              <a:rPr dirty="0" sz="1200" spc="-25" b="1">
                <a:latin typeface="Verdana"/>
                <a:cs typeface="Verdana"/>
              </a:rPr>
              <a:t>пр</a:t>
            </a:r>
            <a:r>
              <a:rPr dirty="0" sz="1200" spc="-55" b="1">
                <a:latin typeface="Verdana"/>
                <a:cs typeface="Verdana"/>
              </a:rPr>
              <a:t>ов</a:t>
            </a:r>
            <a:r>
              <a:rPr dirty="0" sz="1200" spc="-10" b="1">
                <a:latin typeface="Verdana"/>
                <a:cs typeface="Verdana"/>
              </a:rPr>
              <a:t>е</a:t>
            </a:r>
            <a:r>
              <a:rPr dirty="0" sz="1200" spc="-15" b="1">
                <a:latin typeface="Verdana"/>
                <a:cs typeface="Verdana"/>
              </a:rPr>
              <a:t>д</a:t>
            </a:r>
            <a:r>
              <a:rPr dirty="0" sz="1200" spc="-30" b="1">
                <a:latin typeface="Verdana"/>
                <a:cs typeface="Verdana"/>
              </a:rPr>
              <a:t>ен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70" b="1">
                <a:latin typeface="Verdana"/>
                <a:cs typeface="Verdana"/>
              </a:rPr>
              <a:t>я</a:t>
            </a:r>
            <a:r>
              <a:rPr dirty="0" sz="1200" spc="-125" b="1">
                <a:latin typeface="Tahoma"/>
                <a:cs typeface="Tahoma"/>
              </a:rPr>
              <a:t>:</a:t>
            </a:r>
            <a:r>
              <a:rPr dirty="0" sz="1200" b="1">
                <a:latin typeface="Tahoma"/>
                <a:cs typeface="Tahoma"/>
              </a:rPr>
              <a:t>	</a:t>
            </a:r>
            <a:r>
              <a:rPr dirty="0" u="sng" sz="1200" spc="-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2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200" spc="-8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200" spc="-2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200" spc="-2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ц</a:t>
            </a:r>
            <a:r>
              <a:rPr dirty="0" u="sng" sz="1200" spc="-8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	</a:t>
            </a:r>
            <a:r>
              <a:rPr dirty="0" u="sng" sz="1200" spc="-1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«</a:t>
            </a:r>
            <a:r>
              <a:rPr dirty="0" u="sng" sz="1200" spc="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2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20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	</a:t>
            </a:r>
            <a:r>
              <a:rPr dirty="0" u="sng" sz="1200" spc="-8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</a:t>
            </a:r>
            <a:r>
              <a:rPr dirty="0" u="sng" sz="1200" spc="-7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2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200" spc="-8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200" spc="-10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ы</a:t>
            </a:r>
            <a:r>
              <a:rPr dirty="0" u="sng" sz="1200" spc="-16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»</a:t>
            </a:r>
            <a:r>
              <a:rPr dirty="0" u="sng" sz="120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	</a:t>
            </a:r>
            <a:r>
              <a:rPr dirty="0" u="sng" sz="1200" spc="-7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в</a:t>
            </a:r>
            <a:r>
              <a:rPr dirty="0" u="sng" sz="12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	</a:t>
            </a:r>
            <a:r>
              <a:rPr dirty="0" u="sng" sz="1200" spc="-1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«</a:t>
            </a:r>
            <a:r>
              <a:rPr dirty="0" u="sng" sz="12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ВК</a:t>
            </a:r>
            <a:r>
              <a:rPr dirty="0" u="sng" sz="12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200" spc="-8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2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200" spc="-16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»</a:t>
            </a:r>
            <a:r>
              <a:rPr dirty="0" u="sng" sz="120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	</a:t>
            </a:r>
            <a:r>
              <a:rPr dirty="0" sz="1200" spc="-10" b="1">
                <a:latin typeface="Verdana"/>
                <a:cs typeface="Verdana"/>
              </a:rPr>
              <a:t>и  </a:t>
            </a:r>
            <a:r>
              <a:rPr dirty="0" u="sng" sz="1200" spc="-4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2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200" spc="-5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2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г</a:t>
            </a:r>
            <a:r>
              <a:rPr dirty="0" u="sng" sz="1200" spc="-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200" spc="-8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2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200" spc="-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200" spc="-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200" spc="-6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200" spc="-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5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7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1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«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</a:t>
            </a:r>
            <a:r>
              <a:rPr dirty="0" u="sng" sz="1200" spc="-2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2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200" spc="-7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З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4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Ж</a:t>
            </a:r>
            <a:r>
              <a:rPr dirty="0" u="sng" sz="1200" spc="-7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2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экс</a:t>
            </a:r>
            <a:r>
              <a:rPr dirty="0" u="sng" sz="1200" spc="-4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п</a:t>
            </a:r>
            <a:r>
              <a:rPr dirty="0" u="sng" sz="12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200" spc="-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2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200" spc="-16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»</a:t>
            </a:r>
            <a:r>
              <a:rPr dirty="0" sz="1200" spc="-65" b="1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158239"/>
            <a:ext cx="542544" cy="9113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18429" y="3098140"/>
            <a:ext cx="1356965" cy="4687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3121" y="10345419"/>
            <a:ext cx="1492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5">
                <a:solidFill>
                  <a:srgbClr val="2A9196"/>
                </a:solidFill>
                <a:latin typeface="Verdana"/>
                <a:cs typeface="Verdana"/>
              </a:rPr>
              <a:t>16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2" y="688807"/>
            <a:ext cx="6257290" cy="382587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ТЕ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6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ТИ</a:t>
            </a:r>
            <a:endParaRPr sz="1800">
              <a:latin typeface="Verdana"/>
              <a:cs typeface="Verdana"/>
            </a:endParaRPr>
          </a:p>
          <a:p>
            <a:pPr marL="12700" marR="273685">
              <a:lnSpc>
                <a:spcPct val="109200"/>
              </a:lnSpc>
              <a:spcBef>
                <a:spcPts val="45"/>
              </a:spcBef>
            </a:pPr>
            <a:r>
              <a:rPr dirty="0" sz="1300" spc="-5">
                <a:solidFill>
                  <a:srgbClr val="EE7D00"/>
                </a:solidFill>
                <a:latin typeface="Verdana"/>
                <a:cs typeface="Verdana"/>
              </a:rPr>
              <a:t>для</a:t>
            </a:r>
            <a:r>
              <a:rPr dirty="0" sz="1300" spc="-16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EE7D00"/>
                </a:solidFill>
                <a:latin typeface="Verdana"/>
                <a:cs typeface="Verdana"/>
              </a:rPr>
              <a:t>школьников</a:t>
            </a:r>
            <a:r>
              <a:rPr dirty="0" sz="1300" spc="-15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EE7D00"/>
                </a:solidFill>
                <a:latin typeface="Verdana"/>
                <a:cs typeface="Verdana"/>
              </a:rPr>
              <a:t>средних</a:t>
            </a:r>
            <a:r>
              <a:rPr dirty="0" sz="1300" spc="-15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60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300" spc="-16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15">
                <a:solidFill>
                  <a:srgbClr val="EE7D00"/>
                </a:solidFill>
                <a:latin typeface="Verdana"/>
                <a:cs typeface="Verdana"/>
              </a:rPr>
              <a:t>старших</a:t>
            </a:r>
            <a:r>
              <a:rPr dirty="0" sz="1300" spc="-15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30">
                <a:solidFill>
                  <a:srgbClr val="EE7D00"/>
                </a:solidFill>
                <a:latin typeface="Verdana"/>
                <a:cs typeface="Verdana"/>
              </a:rPr>
              <a:t>классов</a:t>
            </a:r>
            <a:r>
              <a:rPr dirty="0" sz="1300" spc="-30">
                <a:solidFill>
                  <a:srgbClr val="EE7D00"/>
                </a:solidFill>
                <a:latin typeface="Tahoma"/>
                <a:cs typeface="Tahoma"/>
              </a:rPr>
              <a:t>,</a:t>
            </a:r>
            <a:r>
              <a:rPr dirty="0" sz="1300" spc="-90">
                <a:solidFill>
                  <a:srgbClr val="EE7D00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300" spc="-16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30">
                <a:solidFill>
                  <a:srgbClr val="EE7D00"/>
                </a:solidFill>
                <a:latin typeface="Verdana"/>
                <a:cs typeface="Verdana"/>
              </a:rPr>
              <a:t>также</a:t>
            </a:r>
            <a:r>
              <a:rPr dirty="0" sz="1300" spc="-16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20">
                <a:solidFill>
                  <a:srgbClr val="EE7D00"/>
                </a:solidFill>
                <a:latin typeface="Verdana"/>
                <a:cs typeface="Verdana"/>
              </a:rPr>
              <a:t>студентов</a:t>
            </a:r>
            <a:r>
              <a:rPr dirty="0" sz="1300" spc="-16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15">
                <a:solidFill>
                  <a:srgbClr val="EE7D00"/>
                </a:solidFill>
                <a:latin typeface="Verdana"/>
                <a:cs typeface="Verdana"/>
              </a:rPr>
              <a:t>первых </a:t>
            </a:r>
            <a:r>
              <a:rPr dirty="0" sz="1300" spc="-44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EE7D00"/>
                </a:solidFill>
                <a:latin typeface="Verdana"/>
                <a:cs typeface="Verdana"/>
              </a:rPr>
              <a:t>курсов</a:t>
            </a:r>
            <a:endParaRPr sz="1300">
              <a:latin typeface="Verdana"/>
              <a:cs typeface="Verdana"/>
            </a:endParaRPr>
          </a:p>
          <a:p>
            <a:pPr marL="20955">
              <a:lnSpc>
                <a:spcPct val="100000"/>
              </a:lnSpc>
              <a:spcBef>
                <a:spcPts val="555"/>
              </a:spcBef>
            </a:pP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29</a:t>
            </a:r>
            <a:r>
              <a:rPr dirty="0" sz="1800" spc="-15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21E59"/>
                </a:solidFill>
                <a:latin typeface="Calibri"/>
                <a:cs typeface="Calibri"/>
              </a:rPr>
              <a:t>марта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2023</a:t>
            </a:r>
            <a:r>
              <a:rPr dirty="0" sz="1800" spc="-1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200"/>
              </a:lnSpc>
              <a:spcBef>
                <a:spcPts val="1580"/>
              </a:spcBef>
            </a:pPr>
            <a:r>
              <a:rPr dirty="0" sz="1300" spc="10">
                <a:latin typeface="Verdana"/>
                <a:cs typeface="Verdana"/>
              </a:rPr>
              <a:t>На </a:t>
            </a:r>
            <a:r>
              <a:rPr dirty="0" sz="1300" spc="-10">
                <a:latin typeface="Verdana"/>
                <a:cs typeface="Verdana"/>
              </a:rPr>
              <a:t>базе </a:t>
            </a:r>
            <a:r>
              <a:rPr dirty="0" sz="1300" spc="-5">
                <a:latin typeface="Verdana"/>
                <a:cs typeface="Verdana"/>
              </a:rPr>
              <a:t>материалов </a:t>
            </a:r>
            <a:r>
              <a:rPr dirty="0" sz="1300" spc="5">
                <a:latin typeface="Tahoma"/>
                <a:cs typeface="Tahoma"/>
              </a:rPr>
              <a:t>«</a:t>
            </a:r>
            <a:r>
              <a:rPr dirty="0" sz="1300" spc="5">
                <a:latin typeface="Verdana"/>
                <a:cs typeface="Verdana"/>
              </a:rPr>
              <a:t>ФинЗОЖ </a:t>
            </a:r>
            <a:r>
              <a:rPr dirty="0" sz="1300" spc="-30">
                <a:latin typeface="Verdana"/>
                <a:cs typeface="Verdana"/>
              </a:rPr>
              <a:t>Феста</a:t>
            </a:r>
            <a:r>
              <a:rPr dirty="0" sz="1300" spc="-30">
                <a:latin typeface="Tahoma"/>
                <a:cs typeface="Tahoma"/>
              </a:rPr>
              <a:t>» </a:t>
            </a:r>
            <a:r>
              <a:rPr dirty="0" sz="1300" spc="-5">
                <a:latin typeface="Verdana"/>
                <a:cs typeface="Verdana"/>
              </a:rPr>
              <a:t>на </a:t>
            </a:r>
            <a:r>
              <a:rPr dirty="0" sz="1300" spc="-10">
                <a:latin typeface="Verdana"/>
                <a:cs typeface="Verdana"/>
              </a:rPr>
              <a:t>портале </a:t>
            </a:r>
            <a:r>
              <a:rPr dirty="0" sz="1300" spc="-15">
                <a:latin typeface="Verdana"/>
                <a:cs typeface="Verdana"/>
              </a:rPr>
              <a:t>моифинансы</a:t>
            </a:r>
            <a:r>
              <a:rPr dirty="0" sz="1300" spc="-15">
                <a:latin typeface="Tahoma"/>
                <a:cs typeface="Tahoma"/>
              </a:rPr>
              <a:t>.</a:t>
            </a:r>
            <a:r>
              <a:rPr dirty="0" sz="1300" spc="-15">
                <a:latin typeface="Verdana"/>
                <a:cs typeface="Verdana"/>
              </a:rPr>
              <a:t>рф </a:t>
            </a:r>
            <a:r>
              <a:rPr dirty="0" sz="1300" spc="-20">
                <a:latin typeface="Verdana"/>
                <a:cs typeface="Verdana"/>
              </a:rPr>
              <a:t>будет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проведен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25">
                <a:latin typeface="Verdana"/>
                <a:cs typeface="Verdana"/>
              </a:rPr>
              <a:t>тест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с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целью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привлечения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внимания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целевой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аудитории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к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теме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в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игровой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форме</a:t>
            </a:r>
            <a:r>
              <a:rPr dirty="0" sz="1300" spc="-15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00" spc="-60" b="1">
                <a:latin typeface="Verdana"/>
                <a:cs typeface="Verdana"/>
              </a:rPr>
              <a:t>У</a:t>
            </a:r>
            <a:r>
              <a:rPr dirty="0" sz="1300" spc="-50" b="1">
                <a:latin typeface="Verdana"/>
                <a:cs typeface="Verdana"/>
              </a:rPr>
              <a:t>с</a:t>
            </a:r>
            <a:r>
              <a:rPr dirty="0" sz="1300" spc="-90" b="1">
                <a:latin typeface="Verdana"/>
                <a:cs typeface="Verdana"/>
              </a:rPr>
              <a:t>л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110" b="1">
                <a:latin typeface="Verdana"/>
                <a:cs typeface="Verdana"/>
              </a:rPr>
              <a:t>в</a:t>
            </a:r>
            <a:r>
              <a:rPr dirty="0" sz="1300" spc="-55" b="1">
                <a:latin typeface="Verdana"/>
                <a:cs typeface="Verdana"/>
              </a:rPr>
              <a:t>и</a:t>
            </a:r>
            <a:r>
              <a:rPr dirty="0" sz="1300" spc="-70" b="1">
                <a:latin typeface="Verdana"/>
                <a:cs typeface="Verdana"/>
              </a:rPr>
              <a:t>я</a:t>
            </a:r>
            <a:r>
              <a:rPr dirty="0" sz="1300" spc="-125" b="1">
                <a:latin typeface="Verdana"/>
                <a:cs typeface="Verdana"/>
              </a:rPr>
              <a:t> 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70" b="1">
                <a:latin typeface="Verdana"/>
                <a:cs typeface="Verdana"/>
              </a:rPr>
              <a:t>е</a:t>
            </a:r>
            <a:r>
              <a:rPr dirty="0" sz="1300" spc="-45" b="1">
                <a:latin typeface="Verdana"/>
                <a:cs typeface="Verdana"/>
              </a:rPr>
              <a:t>с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120" b="1">
                <a:latin typeface="Verdana"/>
                <a:cs typeface="Verdana"/>
              </a:rPr>
              <a:t>а</a:t>
            </a:r>
            <a:r>
              <a:rPr dirty="0" sz="1300" spc="-135" b="1">
                <a:latin typeface="Tahoma"/>
                <a:cs typeface="Tahoma"/>
              </a:rPr>
              <a:t>:</a:t>
            </a:r>
            <a:endParaRPr sz="1300">
              <a:latin typeface="Tahoma"/>
              <a:cs typeface="Tahoma"/>
            </a:endParaRPr>
          </a:p>
          <a:p>
            <a:pPr marL="144145" indent="-132080">
              <a:lnSpc>
                <a:spcPct val="100000"/>
              </a:lnSpc>
              <a:spcBef>
                <a:spcPts val="50"/>
              </a:spcBef>
              <a:buFont typeface="Tahoma"/>
              <a:buAutoNum type="arabicPeriod"/>
              <a:tabLst>
                <a:tab pos="144780" algn="l"/>
              </a:tabLst>
            </a:pPr>
            <a:r>
              <a:rPr dirty="0" sz="1300" spc="5">
                <a:latin typeface="Verdana"/>
                <a:cs typeface="Verdana"/>
              </a:rPr>
              <a:t>Посмотреть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все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материалы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5">
                <a:latin typeface="Tahoma"/>
                <a:cs typeface="Tahoma"/>
              </a:rPr>
              <a:t>«</a:t>
            </a:r>
            <a:r>
              <a:rPr dirty="0" sz="1300" spc="5">
                <a:latin typeface="Verdana"/>
                <a:cs typeface="Verdana"/>
              </a:rPr>
              <a:t>ФинЗОЖ</a:t>
            </a:r>
            <a:r>
              <a:rPr dirty="0" sz="1300" spc="-180">
                <a:latin typeface="Verdana"/>
                <a:cs typeface="Verdana"/>
              </a:rPr>
              <a:t> </a:t>
            </a:r>
            <a:r>
              <a:rPr dirty="0" sz="1300" spc="-45">
                <a:latin typeface="Verdana"/>
                <a:cs typeface="Verdana"/>
              </a:rPr>
              <a:t>Феста</a:t>
            </a:r>
            <a:r>
              <a:rPr dirty="0" sz="1300" spc="-45">
                <a:latin typeface="Tahoma"/>
                <a:cs typeface="Tahoma"/>
              </a:rPr>
              <a:t>»,</a:t>
            </a:r>
            <a:r>
              <a:rPr dirty="0" sz="1300" spc="-90">
                <a:latin typeface="Tahoma"/>
                <a:cs typeface="Tahoma"/>
              </a:rPr>
              <a:t> </a:t>
            </a:r>
            <a:r>
              <a:rPr dirty="0" sz="1300" spc="-10">
                <a:latin typeface="Verdana"/>
                <a:cs typeface="Verdana"/>
              </a:rPr>
              <a:t>опубликованные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на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u="sng" sz="13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странице</a:t>
            </a:r>
            <a:r>
              <a:rPr dirty="0" u="sng" sz="1300" spc="-16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300" spc="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«</a:t>
            </a:r>
            <a:r>
              <a:rPr dirty="0" u="sng" sz="1300" spc="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Мои</a:t>
            </a:r>
            <a:r>
              <a:rPr dirty="0" u="sng" sz="1300" spc="-16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300" spc="-3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финансы</a:t>
            </a:r>
            <a:r>
              <a:rPr dirty="0" u="sng" sz="1300" spc="-3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»</a:t>
            </a:r>
            <a:r>
              <a:rPr dirty="0" u="sng" sz="1300" spc="-1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300" spc="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во</a:t>
            </a:r>
            <a:r>
              <a:rPr dirty="0" u="sng" sz="1300" spc="-16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300" spc="-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ВКонтакте</a:t>
            </a:r>
            <a:r>
              <a:rPr dirty="0" sz="1300" spc="-160">
                <a:solidFill>
                  <a:srgbClr val="0563C1"/>
                </a:solidFill>
                <a:latin typeface="Verdana"/>
                <a:cs typeface="Verdana"/>
              </a:rPr>
              <a:t> 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на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портале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u="sng" sz="1300" spc="-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моифинансы</a:t>
            </a:r>
            <a:r>
              <a:rPr dirty="0" u="sng" sz="1300" spc="-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300" spc="-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рф</a:t>
            </a:r>
            <a:r>
              <a:rPr dirty="0" sz="1300" spc="-30">
                <a:latin typeface="Tahoma"/>
                <a:cs typeface="Tahoma"/>
              </a:rPr>
              <a:t>;</a:t>
            </a:r>
            <a:endParaRPr sz="1300">
              <a:latin typeface="Tahoma"/>
              <a:cs typeface="Tahoma"/>
            </a:endParaRPr>
          </a:p>
          <a:p>
            <a:pPr marL="177800" indent="-165735">
              <a:lnSpc>
                <a:spcPct val="100000"/>
              </a:lnSpc>
              <a:spcBef>
                <a:spcPts val="25"/>
              </a:spcBef>
              <a:buFont typeface="Tahoma"/>
              <a:buAutoNum type="arabicPeriod" startAt="2"/>
              <a:tabLst>
                <a:tab pos="178435" algn="l"/>
              </a:tabLst>
            </a:pPr>
            <a:r>
              <a:rPr dirty="0" sz="1300" spc="5">
                <a:latin typeface="Verdana"/>
                <a:cs typeface="Verdana"/>
              </a:rPr>
              <a:t>Правильно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-25">
                <a:latin typeface="Verdana"/>
                <a:cs typeface="Verdana"/>
              </a:rPr>
              <a:t>ответить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на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вопросы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50">
                <a:latin typeface="Verdana"/>
                <a:cs typeface="Verdana"/>
              </a:rPr>
              <a:t>теста</a:t>
            </a:r>
            <a:r>
              <a:rPr dirty="0" sz="1300" spc="-50">
                <a:latin typeface="Tahoma"/>
                <a:cs typeface="Tahoma"/>
              </a:rPr>
              <a:t>,</a:t>
            </a:r>
            <a:r>
              <a:rPr dirty="0" sz="1300" spc="-85">
                <a:latin typeface="Tahoma"/>
                <a:cs typeface="Tahoma"/>
              </a:rPr>
              <a:t> </a:t>
            </a:r>
            <a:r>
              <a:rPr dirty="0" sz="1300" spc="5">
                <a:latin typeface="Verdana"/>
                <a:cs typeface="Verdana"/>
              </a:rPr>
              <a:t>размещенного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на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портале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u="sng" sz="1300" spc="4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300" spc="4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300" spc="2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300" spc="-1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</a:t>
            </a:r>
            <a:r>
              <a:rPr dirty="0" u="sng" sz="1300" spc="2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300" spc="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300" spc="-6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300" spc="1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3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300" spc="-5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ы</a:t>
            </a:r>
            <a:r>
              <a:rPr dirty="0" u="sng" sz="1300" spc="-13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300" spc="5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300" spc="-7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</a:t>
            </a:r>
            <a:r>
              <a:rPr dirty="0" u="sng" sz="1300" spc="-16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в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50">
                <a:latin typeface="Verdana"/>
                <a:cs typeface="Verdana"/>
              </a:rPr>
              <a:t>р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-25">
                <a:latin typeface="Verdana"/>
                <a:cs typeface="Verdana"/>
              </a:rPr>
              <a:t>з</a:t>
            </a:r>
            <a:r>
              <a:rPr dirty="0" sz="1300">
                <a:latin typeface="Verdana"/>
                <a:cs typeface="Verdana"/>
              </a:rPr>
              <a:t>д</a:t>
            </a:r>
            <a:r>
              <a:rPr dirty="0" sz="1300" spc="-10">
                <a:latin typeface="Verdana"/>
                <a:cs typeface="Verdana"/>
              </a:rPr>
              <a:t>е</a:t>
            </a:r>
            <a:r>
              <a:rPr dirty="0" sz="1300" spc="-15">
                <a:latin typeface="Verdana"/>
                <a:cs typeface="Verdana"/>
              </a:rPr>
              <a:t>л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155">
                <a:latin typeface="Tahoma"/>
                <a:cs typeface="Tahoma"/>
              </a:rPr>
              <a:t>«</a:t>
            </a:r>
            <a:r>
              <a:rPr dirty="0" sz="1300" spc="80">
                <a:latin typeface="Verdana"/>
                <a:cs typeface="Verdana"/>
              </a:rPr>
              <a:t>Ф</a:t>
            </a:r>
            <a:r>
              <a:rPr dirty="0" sz="1300" spc="25">
                <a:latin typeface="Verdana"/>
                <a:cs typeface="Verdana"/>
              </a:rPr>
              <a:t>и</a:t>
            </a:r>
            <a:r>
              <a:rPr dirty="0" sz="1300" spc="5">
                <a:latin typeface="Verdana"/>
                <a:cs typeface="Verdana"/>
              </a:rPr>
              <a:t>нЗ</a:t>
            </a:r>
            <a:r>
              <a:rPr dirty="0" sz="1300" spc="35">
                <a:latin typeface="Verdana"/>
                <a:cs typeface="Verdana"/>
              </a:rPr>
              <a:t>О</a:t>
            </a:r>
            <a:r>
              <a:rPr dirty="0" sz="1300" spc="45">
                <a:latin typeface="Verdana"/>
                <a:cs typeface="Verdana"/>
              </a:rPr>
              <a:t>Ж</a:t>
            </a:r>
            <a:r>
              <a:rPr dirty="0" sz="1300" spc="-185">
                <a:latin typeface="Verdana"/>
                <a:cs typeface="Verdana"/>
              </a:rPr>
              <a:t> </a:t>
            </a:r>
            <a:r>
              <a:rPr dirty="0" sz="1300" spc="80">
                <a:latin typeface="Verdana"/>
                <a:cs typeface="Verdana"/>
              </a:rPr>
              <a:t>Ф</a:t>
            </a:r>
            <a:r>
              <a:rPr dirty="0" sz="1300" spc="5">
                <a:latin typeface="Verdana"/>
                <a:cs typeface="Verdana"/>
              </a:rPr>
              <a:t>е</a:t>
            </a:r>
            <a:r>
              <a:rPr dirty="0" sz="1300" spc="-5">
                <a:latin typeface="Verdana"/>
                <a:cs typeface="Verdana"/>
              </a:rPr>
              <a:t>с</a:t>
            </a:r>
            <a:r>
              <a:rPr dirty="0" sz="1300" spc="-60">
                <a:latin typeface="Verdana"/>
                <a:cs typeface="Verdana"/>
              </a:rPr>
              <a:t>т</a:t>
            </a:r>
            <a:r>
              <a:rPr dirty="0" sz="1300" spc="-155">
                <a:latin typeface="Tahoma"/>
                <a:cs typeface="Tahoma"/>
              </a:rPr>
              <a:t>»</a:t>
            </a:r>
            <a:r>
              <a:rPr dirty="0" sz="1300" spc="-12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300" spc="-90" b="1">
                <a:latin typeface="Verdana"/>
                <a:cs typeface="Verdana"/>
              </a:rPr>
              <a:t>П</a:t>
            </a:r>
            <a:r>
              <a:rPr dirty="0" sz="1300" spc="-35" b="1">
                <a:latin typeface="Verdana"/>
                <a:cs typeface="Verdana"/>
              </a:rPr>
              <a:t>о</a:t>
            </a:r>
            <a:r>
              <a:rPr dirty="0" sz="1300" spc="-135" b="1">
                <a:latin typeface="Verdana"/>
                <a:cs typeface="Verdana"/>
              </a:rPr>
              <a:t> </a:t>
            </a:r>
            <a:r>
              <a:rPr dirty="0" sz="1300" spc="-55" b="1">
                <a:latin typeface="Verdana"/>
                <a:cs typeface="Verdana"/>
              </a:rPr>
              <a:t>и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60" b="1">
                <a:latin typeface="Verdana"/>
                <a:cs typeface="Verdana"/>
              </a:rPr>
              <a:t>г</a:t>
            </a:r>
            <a:r>
              <a:rPr dirty="0" sz="1300" spc="-125" b="1">
                <a:latin typeface="Verdana"/>
                <a:cs typeface="Verdana"/>
              </a:rPr>
              <a:t>а</a:t>
            </a:r>
            <a:r>
              <a:rPr dirty="0" sz="1300" spc="-20" b="1">
                <a:latin typeface="Verdana"/>
                <a:cs typeface="Verdana"/>
              </a:rPr>
              <a:t>м</a:t>
            </a:r>
            <a:r>
              <a:rPr dirty="0" sz="1300" spc="-130" b="1">
                <a:latin typeface="Verdana"/>
                <a:cs typeface="Verdana"/>
              </a:rPr>
              <a:t> </a:t>
            </a:r>
            <a:r>
              <a:rPr dirty="0" sz="1300" spc="-80" b="1">
                <a:latin typeface="Verdana"/>
                <a:cs typeface="Verdana"/>
              </a:rPr>
              <a:t>п</a:t>
            </a:r>
            <a:r>
              <a:rPr dirty="0" sz="1300" spc="-50" b="1">
                <a:latin typeface="Verdana"/>
                <a:cs typeface="Verdana"/>
              </a:rPr>
              <a:t>р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135" b="1">
                <a:latin typeface="Verdana"/>
                <a:cs typeface="Verdana"/>
              </a:rPr>
              <a:t>х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165" b="1">
                <a:latin typeface="Verdana"/>
                <a:cs typeface="Verdana"/>
              </a:rPr>
              <a:t>ж</a:t>
            </a:r>
            <a:r>
              <a:rPr dirty="0" sz="1300" spc="-30" b="1">
                <a:latin typeface="Verdana"/>
                <a:cs typeface="Verdana"/>
              </a:rPr>
              <a:t>д</a:t>
            </a:r>
            <a:r>
              <a:rPr dirty="0" sz="1300" spc="-70" b="1">
                <a:latin typeface="Verdana"/>
                <a:cs typeface="Verdana"/>
              </a:rPr>
              <a:t>е</a:t>
            </a:r>
            <a:r>
              <a:rPr dirty="0" sz="1300" spc="-75" b="1">
                <a:latin typeface="Verdana"/>
                <a:cs typeface="Verdana"/>
              </a:rPr>
              <a:t>н</a:t>
            </a:r>
            <a:r>
              <a:rPr dirty="0" sz="1300" spc="-55" b="1">
                <a:latin typeface="Verdana"/>
                <a:cs typeface="Verdana"/>
              </a:rPr>
              <a:t>и</a:t>
            </a:r>
            <a:r>
              <a:rPr dirty="0" sz="1300" spc="-70" b="1">
                <a:latin typeface="Verdana"/>
                <a:cs typeface="Verdana"/>
              </a:rPr>
              <a:t>я</a:t>
            </a:r>
            <a:r>
              <a:rPr dirty="0" sz="1300" spc="-125" b="1">
                <a:latin typeface="Verdana"/>
                <a:cs typeface="Verdana"/>
              </a:rPr>
              <a:t> 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70" b="1">
                <a:latin typeface="Verdana"/>
                <a:cs typeface="Verdana"/>
              </a:rPr>
              <a:t>е</a:t>
            </a:r>
            <a:r>
              <a:rPr dirty="0" sz="1300" spc="-45" b="1">
                <a:latin typeface="Verdana"/>
                <a:cs typeface="Verdana"/>
              </a:rPr>
              <a:t>с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85" b="1">
                <a:latin typeface="Verdana"/>
                <a:cs typeface="Verdana"/>
              </a:rPr>
              <a:t>а</a:t>
            </a:r>
            <a:r>
              <a:rPr dirty="0" sz="1300" spc="-135" b="1">
                <a:latin typeface="Verdana"/>
                <a:cs typeface="Verdana"/>
              </a:rPr>
              <a:t> </a:t>
            </a:r>
            <a:r>
              <a:rPr dirty="0" sz="1300" spc="-80" b="1">
                <a:latin typeface="Verdana"/>
                <a:cs typeface="Verdana"/>
              </a:rPr>
              <a:t>п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90" b="1">
                <a:latin typeface="Verdana"/>
                <a:cs typeface="Verdana"/>
              </a:rPr>
              <a:t>л</a:t>
            </a:r>
            <a:r>
              <a:rPr dirty="0" sz="1300" spc="-85" b="1">
                <a:latin typeface="Verdana"/>
                <a:cs typeface="Verdana"/>
              </a:rPr>
              <a:t>ь</a:t>
            </a:r>
            <a:r>
              <a:rPr dirty="0" sz="1300" spc="-70" b="1">
                <a:latin typeface="Verdana"/>
                <a:cs typeface="Verdana"/>
              </a:rPr>
              <a:t>з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110" b="1">
                <a:latin typeface="Verdana"/>
                <a:cs typeface="Verdana"/>
              </a:rPr>
              <a:t>в</a:t>
            </a:r>
            <a:r>
              <a:rPr dirty="0" sz="1300" spc="-125" b="1">
                <a:latin typeface="Verdana"/>
                <a:cs typeface="Verdana"/>
              </a:rPr>
              <a:t>а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70" b="1">
                <a:latin typeface="Verdana"/>
                <a:cs typeface="Verdana"/>
              </a:rPr>
              <a:t>е</a:t>
            </a:r>
            <a:r>
              <a:rPr dirty="0" sz="1300" spc="-90" b="1">
                <a:latin typeface="Verdana"/>
                <a:cs typeface="Verdana"/>
              </a:rPr>
              <a:t>л</a:t>
            </a:r>
            <a:r>
              <a:rPr dirty="0" sz="1300" spc="-15" b="1">
                <a:latin typeface="Verdana"/>
                <a:cs typeface="Verdana"/>
              </a:rPr>
              <a:t>и</a:t>
            </a:r>
            <a:r>
              <a:rPr dirty="0" sz="1300" spc="-135" b="1">
                <a:latin typeface="Verdana"/>
                <a:cs typeface="Verdana"/>
              </a:rPr>
              <a:t> </a:t>
            </a:r>
            <a:r>
              <a:rPr dirty="0" sz="1300" spc="-80" b="1">
                <a:latin typeface="Verdana"/>
                <a:cs typeface="Verdana"/>
              </a:rPr>
              <a:t>п</a:t>
            </a:r>
            <a:r>
              <a:rPr dirty="0" sz="1300" spc="-85" b="1">
                <a:latin typeface="Verdana"/>
                <a:cs typeface="Verdana"/>
              </a:rPr>
              <a:t>о</a:t>
            </a:r>
            <a:r>
              <a:rPr dirty="0" sz="1300" spc="-90" b="1">
                <a:latin typeface="Verdana"/>
                <a:cs typeface="Verdana"/>
              </a:rPr>
              <a:t>л</a:t>
            </a:r>
            <a:r>
              <a:rPr dirty="0" sz="1300" spc="-90" b="1">
                <a:latin typeface="Verdana"/>
                <a:cs typeface="Verdana"/>
              </a:rPr>
              <a:t>у</a:t>
            </a:r>
            <a:r>
              <a:rPr dirty="0" sz="1300" spc="-110" b="1">
                <a:latin typeface="Verdana"/>
                <a:cs typeface="Verdana"/>
              </a:rPr>
              <a:t>ч</a:t>
            </a:r>
            <a:r>
              <a:rPr dirty="0" sz="1300" spc="-125" b="1">
                <a:latin typeface="Verdana"/>
                <a:cs typeface="Verdana"/>
              </a:rPr>
              <a:t>а</a:t>
            </a:r>
            <a:r>
              <a:rPr dirty="0" sz="1300" spc="-5" b="1">
                <a:latin typeface="Verdana"/>
                <a:cs typeface="Verdana"/>
              </a:rPr>
              <a:t>т</a:t>
            </a:r>
            <a:r>
              <a:rPr dirty="0" sz="1300" spc="-120" b="1">
                <a:latin typeface="Verdana"/>
                <a:cs typeface="Verdana"/>
              </a:rPr>
              <a:t> </a:t>
            </a:r>
            <a:r>
              <a:rPr dirty="0" sz="1300" spc="-45" b="1">
                <a:latin typeface="Verdana"/>
                <a:cs typeface="Verdana"/>
              </a:rPr>
              <a:t>с</a:t>
            </a:r>
            <a:r>
              <a:rPr dirty="0" sz="1300" spc="-70" b="1">
                <a:latin typeface="Verdana"/>
                <a:cs typeface="Verdana"/>
              </a:rPr>
              <a:t>е</a:t>
            </a:r>
            <a:r>
              <a:rPr dirty="0" sz="1300" spc="-50" b="1">
                <a:latin typeface="Verdana"/>
                <a:cs typeface="Verdana"/>
              </a:rPr>
              <a:t>р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55" b="1">
                <a:latin typeface="Verdana"/>
                <a:cs typeface="Verdana"/>
              </a:rPr>
              <a:t>и</a:t>
            </a:r>
            <a:r>
              <a:rPr dirty="0" sz="1300" spc="-200" b="1">
                <a:latin typeface="Verdana"/>
                <a:cs typeface="Verdana"/>
              </a:rPr>
              <a:t>ф</a:t>
            </a:r>
            <a:r>
              <a:rPr dirty="0" sz="1300" spc="-55" b="1">
                <a:latin typeface="Verdana"/>
                <a:cs typeface="Verdana"/>
              </a:rPr>
              <a:t>и</a:t>
            </a:r>
            <a:r>
              <a:rPr dirty="0" sz="1300" spc="-75" b="1">
                <a:latin typeface="Verdana"/>
                <a:cs typeface="Verdana"/>
              </a:rPr>
              <a:t>к</a:t>
            </a:r>
            <a:r>
              <a:rPr dirty="0" sz="1300" spc="-125" b="1">
                <a:latin typeface="Verdana"/>
                <a:cs typeface="Verdana"/>
              </a:rPr>
              <a:t>а</a:t>
            </a:r>
            <a:r>
              <a:rPr dirty="0" sz="1300" spc="-5" b="1">
                <a:latin typeface="Verdana"/>
                <a:cs typeface="Verdana"/>
              </a:rPr>
              <a:t>т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300" spc="-210" b="1">
                <a:latin typeface="Tahoma"/>
                <a:cs typeface="Tahoma"/>
              </a:rPr>
              <a:t>«</a:t>
            </a:r>
            <a:r>
              <a:rPr dirty="0" sz="1300" spc="-65" b="1">
                <a:latin typeface="Verdana"/>
                <a:cs typeface="Verdana"/>
              </a:rPr>
              <a:t>У</a:t>
            </a:r>
            <a:r>
              <a:rPr dirty="0" sz="1300" spc="-110" b="1">
                <a:latin typeface="Verdana"/>
                <a:cs typeface="Verdana"/>
              </a:rPr>
              <a:t>ч</a:t>
            </a:r>
            <a:r>
              <a:rPr dirty="0" sz="1300" spc="-120" b="1">
                <a:latin typeface="Verdana"/>
                <a:cs typeface="Verdana"/>
              </a:rPr>
              <a:t>а</a:t>
            </a:r>
            <a:r>
              <a:rPr dirty="0" sz="1300" spc="-45" b="1">
                <a:latin typeface="Verdana"/>
                <a:cs typeface="Verdana"/>
              </a:rPr>
              <a:t>с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80" b="1">
                <a:latin typeface="Verdana"/>
                <a:cs typeface="Verdana"/>
              </a:rPr>
              <a:t>н</a:t>
            </a:r>
            <a:r>
              <a:rPr dirty="0" sz="1300" spc="-50" b="1">
                <a:latin typeface="Verdana"/>
                <a:cs typeface="Verdana"/>
              </a:rPr>
              <a:t>и</a:t>
            </a:r>
            <a:r>
              <a:rPr dirty="0" sz="1300" spc="-75" b="1">
                <a:latin typeface="Verdana"/>
                <a:cs typeface="Verdana"/>
              </a:rPr>
              <a:t>к</a:t>
            </a:r>
            <a:r>
              <a:rPr dirty="0" sz="1300" spc="-85" b="1">
                <a:latin typeface="Verdana"/>
                <a:cs typeface="Verdana"/>
              </a:rPr>
              <a:t>а</a:t>
            </a:r>
            <a:r>
              <a:rPr dirty="0" sz="1300" spc="-130" b="1">
                <a:latin typeface="Verdana"/>
                <a:cs typeface="Verdana"/>
              </a:rPr>
              <a:t> </a:t>
            </a:r>
            <a:r>
              <a:rPr dirty="0" sz="1300" spc="-55" b="1">
                <a:latin typeface="Verdana"/>
                <a:cs typeface="Verdana"/>
              </a:rPr>
              <a:t>Ф</a:t>
            </a:r>
            <a:r>
              <a:rPr dirty="0" sz="1300" spc="-50" b="1">
                <a:latin typeface="Verdana"/>
                <a:cs typeface="Verdana"/>
              </a:rPr>
              <a:t>и</a:t>
            </a:r>
            <a:r>
              <a:rPr dirty="0" sz="1300" spc="-80" b="1">
                <a:latin typeface="Verdana"/>
                <a:cs typeface="Verdana"/>
              </a:rPr>
              <a:t>н</a:t>
            </a:r>
            <a:r>
              <a:rPr dirty="0" sz="1300" spc="-100" b="1">
                <a:latin typeface="Verdana"/>
                <a:cs typeface="Verdana"/>
              </a:rPr>
              <a:t>З</a:t>
            </a:r>
            <a:r>
              <a:rPr dirty="0" sz="1300" spc="-60" b="1">
                <a:latin typeface="Verdana"/>
                <a:cs typeface="Verdana"/>
              </a:rPr>
              <a:t>О</a:t>
            </a:r>
            <a:r>
              <a:rPr dirty="0" sz="1300" spc="-50" b="1">
                <a:latin typeface="Verdana"/>
                <a:cs typeface="Verdana"/>
              </a:rPr>
              <a:t>Ж</a:t>
            </a:r>
            <a:r>
              <a:rPr dirty="0" sz="1300" spc="-150" b="1">
                <a:latin typeface="Verdana"/>
                <a:cs typeface="Verdana"/>
              </a:rPr>
              <a:t> </a:t>
            </a:r>
            <a:r>
              <a:rPr dirty="0" sz="1300" spc="-55" b="1">
                <a:latin typeface="Verdana"/>
                <a:cs typeface="Verdana"/>
              </a:rPr>
              <a:t>Ф</a:t>
            </a:r>
            <a:r>
              <a:rPr dirty="0" sz="1300" spc="-70" b="1">
                <a:latin typeface="Verdana"/>
                <a:cs typeface="Verdana"/>
              </a:rPr>
              <a:t>е</a:t>
            </a:r>
            <a:r>
              <a:rPr dirty="0" sz="1300" spc="-45" b="1">
                <a:latin typeface="Verdana"/>
                <a:cs typeface="Verdana"/>
              </a:rPr>
              <a:t>с</a:t>
            </a:r>
            <a:r>
              <a:rPr dirty="0" sz="1300" spc="-30" b="1">
                <a:latin typeface="Verdana"/>
                <a:cs typeface="Verdana"/>
              </a:rPr>
              <a:t>т</a:t>
            </a:r>
            <a:r>
              <a:rPr dirty="0" sz="1300" spc="-120" b="1">
                <a:latin typeface="Verdana"/>
                <a:cs typeface="Verdana"/>
              </a:rPr>
              <a:t>а</a:t>
            </a:r>
            <a:r>
              <a:rPr dirty="0" sz="1300" spc="-155" b="1">
                <a:latin typeface="Tahoma"/>
                <a:cs typeface="Tahoma"/>
              </a:rPr>
              <a:t>».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46759"/>
            <a:ext cx="542544" cy="911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2318" y="5254094"/>
            <a:ext cx="5964181" cy="39521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4709" y="10345419"/>
            <a:ext cx="1466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65">
                <a:solidFill>
                  <a:srgbClr val="2A9196"/>
                </a:solidFill>
                <a:latin typeface="Verdana"/>
                <a:cs typeface="Verdana"/>
              </a:rPr>
              <a:t>17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686" y="5187027"/>
            <a:ext cx="6009813" cy="40458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158239"/>
            <a:ext cx="542544" cy="911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62343" y="886967"/>
            <a:ext cx="899159" cy="12313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08218" y="721867"/>
            <a:ext cx="6037580" cy="377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УРОК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ФИНАНСОВОЙ</a:t>
            </a:r>
            <a:r>
              <a:rPr dirty="0" sz="1800" spc="-12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ГРАМОТНОСТИ</a:t>
            </a:r>
            <a:endParaRPr sz="1800">
              <a:latin typeface="Verdana"/>
              <a:cs typeface="Verdana"/>
            </a:endParaRPr>
          </a:p>
          <a:p>
            <a:pPr marL="56515">
              <a:lnSpc>
                <a:spcPct val="100000"/>
              </a:lnSpc>
              <a:spcBef>
                <a:spcPts val="45"/>
              </a:spcBef>
            </a:pPr>
            <a:r>
              <a:rPr dirty="0" sz="180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У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4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«</a:t>
            </a:r>
            <a:r>
              <a:rPr dirty="0" sz="1800" spc="1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1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25" b="1">
                <a:solidFill>
                  <a:srgbClr val="004F9E"/>
                </a:solidFill>
                <a:latin typeface="Verdana"/>
                <a:cs typeface="Verdana"/>
              </a:rPr>
              <a:t>Ш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»</a:t>
            </a:r>
            <a:endParaRPr sz="1800">
              <a:latin typeface="Tahoma"/>
              <a:cs typeface="Tahoma"/>
            </a:endParaRPr>
          </a:p>
          <a:p>
            <a:pPr marL="103505" marR="1569720">
              <a:lnSpc>
                <a:spcPct val="103299"/>
              </a:lnSpc>
              <a:spcBef>
                <a:spcPts val="240"/>
              </a:spcBef>
            </a:pP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для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самых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маленьких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финансовых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ЗОЖников,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приуроченный </a:t>
            </a:r>
            <a:r>
              <a:rPr dirty="0" sz="1200" spc="-3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выходу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новых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выпусков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ED7D31"/>
                </a:solidFill>
                <a:latin typeface="Trebuchet MS"/>
                <a:cs typeface="Trebuchet MS"/>
              </a:rPr>
              <a:t>подкаста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«Крош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ED7D31"/>
                </a:solidFill>
                <a:latin typeface="Trebuchet MS"/>
                <a:cs typeface="Trebuchet MS"/>
              </a:rPr>
              <a:t>Грош»</a:t>
            </a:r>
            <a:endParaRPr sz="1200">
              <a:latin typeface="Trebuchet MS"/>
              <a:cs typeface="Trebuchet MS"/>
            </a:endParaRPr>
          </a:p>
          <a:p>
            <a:pPr marL="51435">
              <a:lnSpc>
                <a:spcPct val="100000"/>
              </a:lnSpc>
              <a:spcBef>
                <a:spcPts val="1180"/>
              </a:spcBef>
            </a:pP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30</a:t>
            </a:r>
            <a:r>
              <a:rPr dirty="0" sz="1800" spc="-15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21E59"/>
                </a:solidFill>
                <a:latin typeface="Calibri"/>
                <a:cs typeface="Calibri"/>
              </a:rPr>
              <a:t>марта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2023</a:t>
            </a:r>
            <a:r>
              <a:rPr dirty="0" sz="1800" spc="-1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algn="just" marL="12700" marR="5080">
              <a:lnSpc>
                <a:spcPct val="107100"/>
              </a:lnSpc>
              <a:spcBef>
                <a:spcPts val="1335"/>
              </a:spcBef>
            </a:pPr>
            <a:r>
              <a:rPr dirty="0" sz="1400" spc="85">
                <a:latin typeface="Trebuchet MS"/>
                <a:cs typeface="Trebuchet MS"/>
              </a:rPr>
              <a:t>В</a:t>
            </a:r>
            <a:r>
              <a:rPr dirty="0" sz="1400" spc="9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ходе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10">
                <a:latin typeface="Trebuchet MS"/>
                <a:cs typeface="Trebuchet MS"/>
              </a:rPr>
              <a:t>урока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дети</a:t>
            </a:r>
            <a:r>
              <a:rPr dirty="0" sz="1400" spc="-25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смогут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послушать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350" spc="20">
                <a:latin typeface="Trebuchet MS"/>
                <a:cs typeface="Trebuchet MS"/>
              </a:rPr>
              <a:t>подкаст</a:t>
            </a:r>
            <a:r>
              <a:rPr dirty="0" sz="1350" spc="25">
                <a:latin typeface="Trebuchet MS"/>
                <a:cs typeface="Trebuchet MS"/>
              </a:rPr>
              <a:t> </a:t>
            </a:r>
            <a:r>
              <a:rPr dirty="0" sz="1350" spc="15">
                <a:latin typeface="Trebuchet MS"/>
                <a:cs typeface="Trebuchet MS"/>
              </a:rPr>
              <a:t>«Крош</a:t>
            </a:r>
            <a:r>
              <a:rPr dirty="0" sz="1350" spc="20">
                <a:latin typeface="Trebuchet MS"/>
                <a:cs typeface="Trebuchet MS"/>
              </a:rPr>
              <a:t> </a:t>
            </a:r>
            <a:r>
              <a:rPr dirty="0" sz="1350">
                <a:latin typeface="Trebuchet MS"/>
                <a:cs typeface="Trebuchet MS"/>
              </a:rPr>
              <a:t>и</a:t>
            </a:r>
            <a:r>
              <a:rPr dirty="0" sz="1350" spc="5">
                <a:latin typeface="Trebuchet MS"/>
                <a:cs typeface="Trebuchet MS"/>
              </a:rPr>
              <a:t> </a:t>
            </a:r>
            <a:r>
              <a:rPr dirty="0" sz="1350" spc="-5">
                <a:latin typeface="Trebuchet MS"/>
                <a:cs typeface="Trebuchet MS"/>
              </a:rPr>
              <a:t>Грош», </a:t>
            </a:r>
            <a:r>
              <a:rPr dirty="0" sz="1350">
                <a:latin typeface="Trebuchet MS"/>
                <a:cs typeface="Trebuchet MS"/>
              </a:rPr>
              <a:t> </a:t>
            </a:r>
            <a:r>
              <a:rPr dirty="0" sz="1350" spc="40">
                <a:latin typeface="Trebuchet MS"/>
                <a:cs typeface="Trebuchet MS"/>
              </a:rPr>
              <a:t>произведенный  ГК  </a:t>
            </a:r>
            <a:r>
              <a:rPr dirty="0" sz="1350" spc="-20">
                <a:latin typeface="Trebuchet MS"/>
                <a:cs typeface="Trebuchet MS"/>
              </a:rPr>
              <a:t>«Рики»</a:t>
            </a:r>
            <a:r>
              <a:rPr dirty="0" sz="1350" spc="365"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44546A"/>
                </a:solidFill>
                <a:latin typeface="Trebuchet MS"/>
                <a:cs typeface="Trebuchet MS"/>
              </a:rPr>
              <a:t>(правообладателем</a:t>
            </a:r>
            <a:r>
              <a:rPr dirty="0" sz="1400" spc="409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400" spc="5">
                <a:solidFill>
                  <a:srgbClr val="44546A"/>
                </a:solidFill>
                <a:latin typeface="Trebuchet MS"/>
                <a:cs typeface="Trebuchet MS"/>
              </a:rPr>
              <a:t>бренда  </a:t>
            </a:r>
            <a:r>
              <a:rPr dirty="0" sz="1400" spc="-30">
                <a:solidFill>
                  <a:srgbClr val="44546A"/>
                </a:solidFill>
                <a:latin typeface="Trebuchet MS"/>
                <a:cs typeface="Trebuchet MS"/>
              </a:rPr>
              <a:t>«Смешарики») </a:t>
            </a:r>
            <a:r>
              <a:rPr dirty="0" sz="1400" spc="-25">
                <a:solidFill>
                  <a:srgbClr val="44546A"/>
                </a:solidFill>
                <a:latin typeface="Trebuchet MS"/>
                <a:cs typeface="Trebuchet MS"/>
              </a:rPr>
              <a:t> </a:t>
            </a:r>
            <a:r>
              <a:rPr dirty="0" sz="1400" spc="50">
                <a:latin typeface="Trebuchet MS"/>
                <a:cs typeface="Trebuchet MS"/>
              </a:rPr>
              <a:t>в </a:t>
            </a:r>
            <a:r>
              <a:rPr dirty="0" sz="1400" spc="-5">
                <a:latin typeface="Trebuchet MS"/>
                <a:cs typeface="Trebuchet MS"/>
              </a:rPr>
              <a:t>партнерстве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с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Центром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финансовой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грамотности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65">
                <a:latin typeface="Trebuchet MS"/>
                <a:cs typeface="Trebuchet MS"/>
              </a:rPr>
              <a:t>НИФИ </a:t>
            </a:r>
            <a:r>
              <a:rPr dirty="0" sz="1400" spc="5">
                <a:latin typeface="Trebuchet MS"/>
                <a:cs typeface="Trebuchet MS"/>
              </a:rPr>
              <a:t>Минфина 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-30">
                <a:latin typeface="Trebuchet MS"/>
                <a:cs typeface="Trebuchet MS"/>
              </a:rPr>
              <a:t>России.</a:t>
            </a:r>
            <a:endParaRPr sz="1400">
              <a:latin typeface="Trebuchet MS"/>
              <a:cs typeface="Trebuchet MS"/>
            </a:endParaRPr>
          </a:p>
          <a:p>
            <a:pPr algn="just" marL="12700" marR="5080">
              <a:lnSpc>
                <a:spcPct val="116399"/>
              </a:lnSpc>
              <a:spcBef>
                <a:spcPts val="1140"/>
              </a:spcBef>
            </a:pPr>
            <a:r>
              <a:rPr dirty="0" sz="1400" spc="25">
                <a:latin typeface="Trebuchet MS"/>
                <a:cs typeface="Trebuchet MS"/>
              </a:rPr>
              <a:t>Образовательное </a:t>
            </a:r>
            <a:r>
              <a:rPr dirty="0" sz="1400" spc="20">
                <a:latin typeface="Trebuchet MS"/>
                <a:cs typeface="Trebuchet MS"/>
              </a:rPr>
              <a:t>шоу </a:t>
            </a:r>
            <a:r>
              <a:rPr dirty="0" sz="1400" spc="-10">
                <a:latin typeface="Trebuchet MS"/>
                <a:cs typeface="Trebuchet MS"/>
              </a:rPr>
              <a:t>ведут </a:t>
            </a:r>
            <a:r>
              <a:rPr dirty="0" sz="1400" spc="10">
                <a:latin typeface="Trebuchet MS"/>
                <a:cs typeface="Trebuchet MS"/>
              </a:rPr>
              <a:t>любопытный </a:t>
            </a:r>
            <a:r>
              <a:rPr dirty="0" sz="1400">
                <a:latin typeface="Trebuchet MS"/>
                <a:cs typeface="Trebuchet MS"/>
              </a:rPr>
              <a:t>кролик </a:t>
            </a:r>
            <a:r>
              <a:rPr dirty="0" sz="1400" spc="15">
                <a:latin typeface="Trebuchet MS"/>
                <a:cs typeface="Trebuchet MS"/>
              </a:rPr>
              <a:t>Крош </a:t>
            </a:r>
            <a:r>
              <a:rPr dirty="0" sz="1400" spc="-30">
                <a:latin typeface="Trebuchet MS"/>
                <a:cs typeface="Trebuchet MS"/>
              </a:rPr>
              <a:t>и </a:t>
            </a:r>
            <a:r>
              <a:rPr dirty="0" sz="1400" spc="5">
                <a:latin typeface="Trebuchet MS"/>
                <a:cs typeface="Trebuchet MS"/>
              </a:rPr>
              <a:t>финансовый 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-35">
                <a:latin typeface="Trebuchet MS"/>
                <a:cs typeface="Trebuchet MS"/>
              </a:rPr>
              <a:t>эксперт,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главный </a:t>
            </a:r>
            <a:r>
              <a:rPr dirty="0" sz="1400">
                <a:latin typeface="Trebuchet MS"/>
                <a:cs typeface="Trebuchet MS"/>
              </a:rPr>
              <a:t>редактор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медиаресурсов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«Мои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15">
                <a:latin typeface="Trebuchet MS"/>
                <a:cs typeface="Trebuchet MS"/>
              </a:rPr>
              <a:t>финансы»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5">
                <a:latin typeface="Trebuchet MS"/>
                <a:cs typeface="Trebuchet MS"/>
              </a:rPr>
              <a:t>Надежда 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Грошева.</a:t>
            </a:r>
            <a:endParaRPr sz="1400">
              <a:latin typeface="Trebuchet MS"/>
              <a:cs typeface="Trebuchet MS"/>
            </a:endParaRPr>
          </a:p>
          <a:p>
            <a:pPr algn="just" marL="12700">
              <a:lnSpc>
                <a:spcPct val="100000"/>
              </a:lnSpc>
              <a:spcBef>
                <a:spcPts val="1415"/>
              </a:spcBef>
            </a:pPr>
            <a:r>
              <a:rPr dirty="0" sz="1400" spc="-5" b="1">
                <a:latin typeface="Calibri"/>
                <a:cs typeface="Calibri"/>
              </a:rPr>
              <a:t>Выпуски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будут</a:t>
            </a:r>
            <a:r>
              <a:rPr dirty="0" sz="1400" spc="-5" b="1">
                <a:latin typeface="Calibri"/>
                <a:cs typeface="Calibri"/>
              </a:rPr>
              <a:t> доступны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350" spc="30">
                <a:latin typeface="Trebuchet MS"/>
                <a:cs typeface="Trebuchet MS"/>
              </a:rPr>
              <a:t>на</a:t>
            </a:r>
            <a:r>
              <a:rPr dirty="0" sz="1350" spc="-45">
                <a:latin typeface="Trebuchet MS"/>
                <a:cs typeface="Trebuchet MS"/>
              </a:rPr>
              <a:t> </a:t>
            </a:r>
            <a:r>
              <a:rPr dirty="0" sz="1350" spc="10">
                <a:latin typeface="Trebuchet MS"/>
                <a:cs typeface="Trebuchet MS"/>
              </a:rPr>
              <a:t>сайте</a:t>
            </a:r>
            <a:r>
              <a:rPr dirty="0" sz="1350" spc="-55">
                <a:latin typeface="Trebuchet MS"/>
                <a:cs typeface="Trebuchet MS"/>
              </a:rPr>
              <a:t> </a:t>
            </a:r>
            <a:r>
              <a:rPr dirty="0" u="sng" sz="1350" spc="1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моифинансы.рф</a:t>
            </a:r>
            <a:endParaRPr sz="1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158239"/>
            <a:ext cx="542544" cy="911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9362" y="584707"/>
            <a:ext cx="5919470" cy="345376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1180"/>
              </a:spcBef>
            </a:pP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1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РО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ИЙ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УР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endParaRPr sz="1800">
              <a:latin typeface="Verdana"/>
              <a:cs typeface="Verdana"/>
            </a:endParaRPr>
          </a:p>
          <a:p>
            <a:pPr marL="12700" marR="1054100">
              <a:lnSpc>
                <a:spcPts val="1420"/>
              </a:lnSpc>
              <a:spcBef>
                <a:spcPts val="780"/>
              </a:spcBef>
            </a:pPr>
            <a:r>
              <a:rPr dirty="0" sz="1200" spc="20">
                <a:solidFill>
                  <a:srgbClr val="ED7D31"/>
                </a:solidFill>
                <a:latin typeface="Trebuchet MS"/>
                <a:cs typeface="Trebuchet MS"/>
              </a:rPr>
              <a:t>Самые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ED7D31"/>
                </a:solidFill>
                <a:latin typeface="Trebuchet MS"/>
                <a:cs typeface="Trebuchet MS"/>
              </a:rPr>
              <a:t>юные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участники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ED7D31"/>
                </a:solidFill>
                <a:latin typeface="Trebuchet MS"/>
                <a:cs typeface="Trebuchet MS"/>
              </a:rPr>
              <a:t>фестиваля</a:t>
            </a:r>
            <a:r>
              <a:rPr dirty="0" sz="1200" spc="-3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смогут</a:t>
            </a:r>
            <a:r>
              <a:rPr dirty="0" sz="1200" spc="-4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поучаствовать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конкурсе </a:t>
            </a:r>
            <a:r>
              <a:rPr dirty="0" sz="1200" spc="-3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от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«Кроша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Гроша».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algn="just" marL="116839">
              <a:lnSpc>
                <a:spcPct val="100000"/>
              </a:lnSpc>
            </a:pP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30</a:t>
            </a:r>
            <a:r>
              <a:rPr dirty="0" sz="1800" spc="-15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21E59"/>
                </a:solidFill>
                <a:latin typeface="Calibri"/>
                <a:cs typeface="Calibri"/>
              </a:rPr>
              <a:t>марта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2023</a:t>
            </a:r>
            <a:r>
              <a:rPr dirty="0" sz="1800" spc="-1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algn="just" marL="67310" marR="5080">
              <a:lnSpc>
                <a:spcPct val="96800"/>
              </a:lnSpc>
              <a:spcBef>
                <a:spcPts val="1555"/>
              </a:spcBef>
            </a:pPr>
            <a:r>
              <a:rPr dirty="0" sz="1250" spc="-60" i="1">
                <a:latin typeface="Trebuchet MS"/>
                <a:cs typeface="Trebuchet MS"/>
              </a:rPr>
              <a:t>«Крош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50" i="1">
                <a:latin typeface="Trebuchet MS"/>
                <a:cs typeface="Trebuchet MS"/>
              </a:rPr>
              <a:t>и</a:t>
            </a:r>
            <a:r>
              <a:rPr dirty="0" sz="1250" spc="-60" i="1">
                <a:latin typeface="Trebuchet MS"/>
                <a:cs typeface="Trebuchet MS"/>
              </a:rPr>
              <a:t> </a:t>
            </a:r>
            <a:r>
              <a:rPr dirty="0" sz="1250" spc="-50" i="1">
                <a:latin typeface="Trebuchet MS"/>
                <a:cs typeface="Trebuchet MS"/>
              </a:rPr>
              <a:t>Грош»</a:t>
            </a:r>
            <a:r>
              <a:rPr dirty="0" sz="1250" spc="-60" i="1">
                <a:latin typeface="Trebuchet MS"/>
                <a:cs typeface="Trebuchet MS"/>
              </a:rPr>
              <a:t> </a:t>
            </a:r>
            <a:r>
              <a:rPr dirty="0" sz="1250" spc="250" i="1">
                <a:latin typeface="Trebuchet MS"/>
                <a:cs typeface="Trebuchet MS"/>
              </a:rPr>
              <a:t>–</a:t>
            </a:r>
            <a:r>
              <a:rPr dirty="0" sz="1250" spc="-60" i="1">
                <a:latin typeface="Trebuchet MS"/>
                <a:cs typeface="Trebuchet MS"/>
              </a:rPr>
              <a:t> </a:t>
            </a:r>
            <a:r>
              <a:rPr dirty="0" sz="1250" spc="-180" i="1">
                <a:latin typeface="Trebuchet MS"/>
                <a:cs typeface="Trebuchet MS"/>
              </a:rPr>
              <a:t>это</a:t>
            </a:r>
            <a:r>
              <a:rPr dirty="0" sz="1250" spc="-60" i="1">
                <a:latin typeface="Trebuchet MS"/>
                <a:cs typeface="Trebuchet MS"/>
              </a:rPr>
              <a:t> </a:t>
            </a:r>
            <a:r>
              <a:rPr dirty="0" sz="1250" spc="-105" i="1">
                <a:latin typeface="Trebuchet MS"/>
                <a:cs typeface="Trebuchet MS"/>
              </a:rPr>
              <a:t>детский</a:t>
            </a:r>
            <a:r>
              <a:rPr dirty="0" sz="1250" spc="-55" i="1">
                <a:latin typeface="Trebuchet MS"/>
                <a:cs typeface="Trebuchet MS"/>
              </a:rPr>
              <a:t> </a:t>
            </a:r>
            <a:r>
              <a:rPr dirty="0" sz="1250" spc="-105" i="1">
                <a:latin typeface="Trebuchet MS"/>
                <a:cs typeface="Trebuchet MS"/>
              </a:rPr>
              <a:t>подкаст</a:t>
            </a:r>
            <a:r>
              <a:rPr dirty="0" sz="1250" spc="-55" i="1">
                <a:latin typeface="Trebuchet MS"/>
                <a:cs typeface="Trebuchet MS"/>
              </a:rPr>
              <a:t> </a:t>
            </a:r>
            <a:r>
              <a:rPr dirty="0" sz="1250" spc="10" i="1">
                <a:latin typeface="Trebuchet MS"/>
                <a:cs typeface="Trebuchet MS"/>
              </a:rPr>
              <a:t>о</a:t>
            </a:r>
            <a:r>
              <a:rPr dirty="0" sz="1250" spc="-55" i="1">
                <a:latin typeface="Trebuchet MS"/>
                <a:cs typeface="Trebuchet MS"/>
              </a:rPr>
              <a:t> </a:t>
            </a:r>
            <a:r>
              <a:rPr dirty="0" sz="1250" spc="-60" i="1">
                <a:latin typeface="Trebuchet MS"/>
                <a:cs typeface="Trebuchet MS"/>
              </a:rPr>
              <a:t>деньгах.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40" i="1">
                <a:latin typeface="Trebuchet MS"/>
                <a:cs typeface="Trebuchet MS"/>
              </a:rPr>
              <a:t>В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60" i="1">
                <a:latin typeface="Trebuchet MS"/>
                <a:cs typeface="Trebuchet MS"/>
              </a:rPr>
              <a:t>каждом</a:t>
            </a:r>
            <a:r>
              <a:rPr dirty="0" sz="1250" spc="-55" i="1">
                <a:latin typeface="Trebuchet MS"/>
                <a:cs typeface="Trebuchet MS"/>
              </a:rPr>
              <a:t> </a:t>
            </a:r>
            <a:r>
              <a:rPr dirty="0" sz="1250" spc="-20" i="1">
                <a:latin typeface="Trebuchet MS"/>
                <a:cs typeface="Trebuchet MS"/>
              </a:rPr>
              <a:t>выпуске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25" i="1">
                <a:latin typeface="Trebuchet MS"/>
                <a:cs typeface="Trebuchet MS"/>
              </a:rPr>
              <a:t>разбираемся</a:t>
            </a:r>
            <a:r>
              <a:rPr dirty="0" sz="1250" spc="-55" i="1">
                <a:latin typeface="Trebuchet MS"/>
                <a:cs typeface="Trebuchet MS"/>
              </a:rPr>
              <a:t> </a:t>
            </a:r>
            <a:r>
              <a:rPr dirty="0" sz="1250" spc="-10" i="1">
                <a:latin typeface="Trebuchet MS"/>
                <a:cs typeface="Trebuchet MS"/>
              </a:rPr>
              <a:t>в </a:t>
            </a:r>
            <a:r>
              <a:rPr dirty="0" sz="1250" spc="-360" i="1">
                <a:latin typeface="Trebuchet MS"/>
                <a:cs typeface="Trebuchet MS"/>
              </a:rPr>
              <a:t> </a:t>
            </a:r>
            <a:r>
              <a:rPr dirty="0" sz="1250" spc="-55" i="1">
                <a:latin typeface="Trebuchet MS"/>
                <a:cs typeface="Trebuchet MS"/>
              </a:rPr>
              <a:t>важных </a:t>
            </a:r>
            <a:r>
              <a:rPr dirty="0" sz="1250" spc="-30" i="1">
                <a:latin typeface="Trebuchet MS"/>
                <a:cs typeface="Trebuchet MS"/>
              </a:rPr>
              <a:t>финансовых </a:t>
            </a:r>
            <a:r>
              <a:rPr dirty="0" sz="1250" spc="-35" i="1">
                <a:latin typeface="Trebuchet MS"/>
                <a:cs typeface="Trebuchet MS"/>
              </a:rPr>
              <a:t>вопросах, </a:t>
            </a:r>
            <a:r>
              <a:rPr dirty="0" sz="1250" spc="-40" i="1">
                <a:latin typeface="Trebuchet MS"/>
                <a:cs typeface="Trebuchet MS"/>
              </a:rPr>
              <a:t>говорим </a:t>
            </a:r>
            <a:r>
              <a:rPr dirty="0" sz="1250" spc="10" i="1">
                <a:latin typeface="Trebuchet MS"/>
                <a:cs typeface="Trebuchet MS"/>
              </a:rPr>
              <a:t>о </a:t>
            </a:r>
            <a:r>
              <a:rPr dirty="0" sz="1250" spc="-50" i="1">
                <a:latin typeface="Trebuchet MS"/>
                <a:cs typeface="Trebuchet MS"/>
              </a:rPr>
              <a:t>цене, </a:t>
            </a:r>
            <a:r>
              <a:rPr dirty="0" sz="1250" spc="-55" i="1">
                <a:latin typeface="Trebuchet MS"/>
                <a:cs typeface="Trebuchet MS"/>
              </a:rPr>
              <a:t>инфляции, узнаем, </a:t>
            </a:r>
            <a:r>
              <a:rPr dirty="0" sz="1250" spc="-45" i="1">
                <a:latin typeface="Trebuchet MS"/>
                <a:cs typeface="Trebuchet MS"/>
              </a:rPr>
              <a:t>как </a:t>
            </a:r>
            <a:r>
              <a:rPr dirty="0" sz="1250" spc="-25" i="1">
                <a:latin typeface="Trebuchet MS"/>
                <a:cs typeface="Trebuchet MS"/>
              </a:rPr>
              <a:t>появились </a:t>
            </a:r>
            <a:r>
              <a:rPr dirty="0" sz="1250" spc="-365" i="1">
                <a:latin typeface="Trebuchet MS"/>
                <a:cs typeface="Trebuchet MS"/>
              </a:rPr>
              <a:t> </a:t>
            </a:r>
            <a:r>
              <a:rPr dirty="0" sz="1250" spc="-40" i="1">
                <a:latin typeface="Trebuchet MS"/>
                <a:cs typeface="Trebuchet MS"/>
              </a:rPr>
              <a:t>деньги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50" i="1">
                <a:latin typeface="Trebuchet MS"/>
                <a:cs typeface="Trebuchet MS"/>
              </a:rPr>
              <a:t>и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125" i="1">
                <a:latin typeface="Trebuchet MS"/>
                <a:cs typeface="Trebuchet MS"/>
              </a:rPr>
              <a:t>откуда</a:t>
            </a:r>
            <a:r>
              <a:rPr dirty="0" sz="1250" spc="-60" i="1">
                <a:latin typeface="Trebuchet MS"/>
                <a:cs typeface="Trebuchet MS"/>
              </a:rPr>
              <a:t> </a:t>
            </a:r>
            <a:r>
              <a:rPr dirty="0" sz="1250" spc="-25" i="1">
                <a:latin typeface="Trebuchet MS"/>
                <a:cs typeface="Trebuchet MS"/>
              </a:rPr>
              <a:t>произошло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10" i="1">
                <a:latin typeface="Trebuchet MS"/>
                <a:cs typeface="Trebuchet MS"/>
              </a:rPr>
              <a:t>слово</a:t>
            </a:r>
            <a:r>
              <a:rPr dirty="0" sz="1250" spc="-65" i="1">
                <a:latin typeface="Trebuchet MS"/>
                <a:cs typeface="Trebuchet MS"/>
              </a:rPr>
              <a:t> </a:t>
            </a:r>
            <a:r>
              <a:rPr dirty="0" sz="1250" spc="-90" i="1">
                <a:latin typeface="Trebuchet MS"/>
                <a:cs typeface="Trebuchet MS"/>
              </a:rPr>
              <a:t>«банк».</a:t>
            </a:r>
            <a:endParaRPr sz="12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1225"/>
              </a:spcBef>
            </a:pPr>
            <a:r>
              <a:rPr dirty="0" sz="1350" spc="45">
                <a:solidFill>
                  <a:srgbClr val="FFC000"/>
                </a:solidFill>
                <a:latin typeface="Trebuchet MS"/>
                <a:cs typeface="Trebuchet MS"/>
              </a:rPr>
              <a:t>Условия</a:t>
            </a:r>
            <a:r>
              <a:rPr dirty="0" sz="1350" spc="-8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dirty="0" sz="1350" spc="10">
                <a:solidFill>
                  <a:srgbClr val="FFC000"/>
                </a:solidFill>
                <a:latin typeface="Trebuchet MS"/>
                <a:cs typeface="Trebuchet MS"/>
              </a:rPr>
              <a:t>конкурса:</a:t>
            </a:r>
            <a:endParaRPr sz="1350">
              <a:latin typeface="Trebuchet MS"/>
              <a:cs typeface="Trebuchet MS"/>
            </a:endParaRPr>
          </a:p>
          <a:p>
            <a:pPr marL="482600" indent="-318135">
              <a:lnSpc>
                <a:spcPct val="100000"/>
              </a:lnSpc>
              <a:spcBef>
                <a:spcPts val="340"/>
              </a:spcBef>
              <a:buFont typeface="Times New Roman"/>
              <a:buChar char="•"/>
              <a:tabLst>
                <a:tab pos="482600" algn="l"/>
                <a:tab pos="483234" algn="l"/>
              </a:tabLst>
            </a:pPr>
            <a:r>
              <a:rPr dirty="0" sz="1400" spc="5">
                <a:latin typeface="Trebuchet MS"/>
                <a:cs typeface="Trebuchet MS"/>
              </a:rPr>
              <a:t>Подписаться</a:t>
            </a:r>
            <a:r>
              <a:rPr dirty="0" sz="1400" spc="-7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на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аккаунты</a:t>
            </a:r>
            <a:r>
              <a:rPr dirty="0" sz="1400" spc="-65">
                <a:solidFill>
                  <a:srgbClr val="0563C1"/>
                </a:solidFill>
                <a:latin typeface="Trebuchet MS"/>
                <a:cs typeface="Trebuchet MS"/>
              </a:rPr>
              <a:t> </a:t>
            </a:r>
            <a:r>
              <a:rPr dirty="0" u="sng" sz="1400" spc="-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«Мои</a:t>
            </a:r>
            <a:r>
              <a:rPr dirty="0" u="sng" sz="1400" spc="-7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400" spc="-3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rebuchet MS"/>
                <a:cs typeface="Trebuchet MS"/>
              </a:rPr>
              <a:t>финансы».</a:t>
            </a:r>
            <a:endParaRPr sz="1400">
              <a:latin typeface="Trebuchet MS"/>
              <a:cs typeface="Trebuchet MS"/>
            </a:endParaRPr>
          </a:p>
          <a:p>
            <a:pPr marL="482600" marR="310515" indent="-317500">
              <a:lnSpc>
                <a:spcPct val="107100"/>
              </a:lnSpc>
              <a:spcBef>
                <a:spcPts val="315"/>
              </a:spcBef>
              <a:buFont typeface="Times New Roman"/>
              <a:buChar char="•"/>
              <a:tabLst>
                <a:tab pos="482600" algn="l"/>
                <a:tab pos="483234" algn="l"/>
              </a:tabLst>
            </a:pPr>
            <a:r>
              <a:rPr dirty="0" sz="1400" spc="20">
                <a:latin typeface="Trebuchet MS"/>
                <a:cs typeface="Trebuchet MS"/>
              </a:rPr>
              <a:t>Правильно</a:t>
            </a:r>
            <a:r>
              <a:rPr dirty="0" sz="1400" spc="-6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ответить</a:t>
            </a:r>
            <a:r>
              <a:rPr dirty="0" sz="1400" spc="-6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на</a:t>
            </a:r>
            <a:r>
              <a:rPr dirty="0" sz="1400" spc="-60">
                <a:latin typeface="Trebuchet MS"/>
                <a:cs typeface="Trebuchet MS"/>
              </a:rPr>
              <a:t> </a:t>
            </a:r>
            <a:r>
              <a:rPr dirty="0" sz="1400" spc="25">
                <a:latin typeface="Trebuchet MS"/>
                <a:cs typeface="Trebuchet MS"/>
              </a:rPr>
              <a:t>вопросы</a:t>
            </a:r>
            <a:r>
              <a:rPr dirty="0" sz="1400" spc="-60">
                <a:latin typeface="Trebuchet MS"/>
                <a:cs typeface="Trebuchet MS"/>
              </a:rPr>
              <a:t> </a:t>
            </a:r>
            <a:r>
              <a:rPr dirty="0" sz="1400" spc="-55">
                <a:latin typeface="Trebuchet MS"/>
                <a:cs typeface="Trebuchet MS"/>
              </a:rPr>
              <a:t>теста,</a:t>
            </a:r>
            <a:r>
              <a:rPr dirty="0" sz="1400" spc="-60">
                <a:latin typeface="Trebuchet MS"/>
                <a:cs typeface="Trebuchet MS"/>
              </a:rPr>
              <a:t> </a:t>
            </a:r>
            <a:r>
              <a:rPr dirty="0" sz="1400" spc="15">
                <a:latin typeface="Trebuchet MS"/>
                <a:cs typeface="Trebuchet MS"/>
              </a:rPr>
              <a:t>размещенного</a:t>
            </a:r>
            <a:r>
              <a:rPr dirty="0" sz="1400" spc="-55">
                <a:latin typeface="Trebuchet MS"/>
                <a:cs typeface="Trebuchet MS"/>
              </a:rPr>
              <a:t> </a:t>
            </a:r>
            <a:r>
              <a:rPr dirty="0" sz="1400">
                <a:latin typeface="Calibri"/>
                <a:cs typeface="Calibri"/>
              </a:rPr>
              <a:t>на</a:t>
            </a:r>
            <a:r>
              <a:rPr dirty="0" sz="1400" spc="-5">
                <a:latin typeface="Calibri"/>
                <a:cs typeface="Calibri"/>
              </a:rPr>
              <a:t> сайте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моифинансы.рф </a:t>
            </a:r>
            <a:r>
              <a:rPr dirty="0" sz="1400">
                <a:latin typeface="Calibri"/>
                <a:cs typeface="Calibri"/>
              </a:rPr>
              <a:t>в </a:t>
            </a:r>
            <a:r>
              <a:rPr dirty="0" sz="1400" spc="-10">
                <a:solidFill>
                  <a:srgbClr val="FFC000"/>
                </a:solidFill>
                <a:latin typeface="Calibri"/>
                <a:cs typeface="Calibri"/>
              </a:rPr>
              <a:t>разделе</a:t>
            </a:r>
            <a:r>
              <a:rPr dirty="0" sz="1400" spc="-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C000"/>
                </a:solidFill>
                <a:latin typeface="Calibri"/>
                <a:cs typeface="Calibri"/>
              </a:rPr>
              <a:t>«ФинЗОЖ</a:t>
            </a:r>
            <a:r>
              <a:rPr dirty="0" sz="1400" spc="-5">
                <a:solidFill>
                  <a:srgbClr val="FFC000"/>
                </a:solidFill>
                <a:latin typeface="Calibri"/>
                <a:cs typeface="Calibri"/>
              </a:rPr>
              <a:t> Фест».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715" y="4298178"/>
            <a:ext cx="5762035" cy="59134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3121" y="10345419"/>
            <a:ext cx="1492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5">
                <a:solidFill>
                  <a:srgbClr val="2A9196"/>
                </a:solidFill>
                <a:latin typeface="Verdana"/>
                <a:cs typeface="Verdana"/>
              </a:rPr>
              <a:t>19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0" y="538988"/>
            <a:ext cx="6200140" cy="31584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407034">
              <a:lnSpc>
                <a:spcPct val="99400"/>
              </a:lnSpc>
              <a:spcBef>
                <a:spcPts val="110"/>
              </a:spcBef>
            </a:pP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В  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ОБРА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-10" b="1">
                <a:solidFill>
                  <a:srgbClr val="004F9E"/>
                </a:solidFill>
                <a:latin typeface="Verdana"/>
                <a:cs typeface="Verdana"/>
              </a:rPr>
              <a:t>ОВА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Х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ОРГ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8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Ц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ОРО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А 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МОСКВЫ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510"/>
              </a:lnSpc>
            </a:pPr>
            <a:r>
              <a:rPr dirty="0" sz="1300" spc="-15">
                <a:solidFill>
                  <a:srgbClr val="EE7D00"/>
                </a:solidFill>
                <a:latin typeface="Verdana"/>
                <a:cs typeface="Verdana"/>
              </a:rPr>
              <a:t>дл</a:t>
            </a:r>
            <a:r>
              <a:rPr dirty="0" sz="1300" spc="20">
                <a:solidFill>
                  <a:srgbClr val="EE7D00"/>
                </a:solidFill>
                <a:latin typeface="Verdana"/>
                <a:cs typeface="Verdana"/>
              </a:rPr>
              <a:t>я</a:t>
            </a:r>
            <a:r>
              <a:rPr dirty="0" sz="1300" spc="-16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п</a:t>
            </a:r>
            <a:r>
              <a:rPr dirty="0" sz="1300" spc="-5">
                <a:solidFill>
                  <a:srgbClr val="EE7D00"/>
                </a:solidFill>
                <a:latin typeface="Verdana"/>
                <a:cs typeface="Verdana"/>
              </a:rPr>
              <a:t>е</a:t>
            </a:r>
            <a:r>
              <a:rPr dirty="0" sz="1300" spc="-30">
                <a:solidFill>
                  <a:srgbClr val="EE7D00"/>
                </a:solidFill>
                <a:latin typeface="Verdana"/>
                <a:cs typeface="Verdana"/>
              </a:rPr>
              <a:t>да</a:t>
            </a:r>
            <a:r>
              <a:rPr dirty="0" sz="1300" spc="-20">
                <a:solidFill>
                  <a:srgbClr val="EE7D00"/>
                </a:solidFill>
                <a:latin typeface="Verdana"/>
                <a:cs typeface="Verdana"/>
              </a:rPr>
              <a:t>г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300" spc="-20">
                <a:solidFill>
                  <a:srgbClr val="EE7D00"/>
                </a:solidFill>
                <a:latin typeface="Verdana"/>
                <a:cs typeface="Verdana"/>
              </a:rPr>
              <a:t>г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300" spc="15">
                <a:solidFill>
                  <a:srgbClr val="EE7D00"/>
                </a:solidFill>
                <a:latin typeface="Verdana"/>
                <a:cs typeface="Verdana"/>
              </a:rPr>
              <a:t>в</a:t>
            </a:r>
            <a:r>
              <a:rPr dirty="0" sz="1300" spc="-16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300" spc="20">
                <a:solidFill>
                  <a:srgbClr val="EE7D00"/>
                </a:solidFill>
                <a:latin typeface="Verdana"/>
                <a:cs typeface="Verdana"/>
              </a:rPr>
              <a:t>б</a:t>
            </a:r>
            <a:r>
              <a:rPr dirty="0" sz="1300">
                <a:solidFill>
                  <a:srgbClr val="EE7D00"/>
                </a:solidFill>
                <a:latin typeface="Verdana"/>
                <a:cs typeface="Verdana"/>
              </a:rPr>
              <a:t>щ</a:t>
            </a:r>
            <a:r>
              <a:rPr dirty="0" sz="1300" spc="-5">
                <a:solidFill>
                  <a:srgbClr val="EE7D00"/>
                </a:solidFill>
                <a:latin typeface="Verdana"/>
                <a:cs typeface="Verdana"/>
              </a:rPr>
              <a:t>е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300" spc="20">
                <a:solidFill>
                  <a:srgbClr val="EE7D00"/>
                </a:solidFill>
                <a:latin typeface="Verdana"/>
                <a:cs typeface="Verdana"/>
              </a:rPr>
              <a:t>б</a:t>
            </a:r>
            <a:r>
              <a:rPr dirty="0" sz="1300" spc="50">
                <a:solidFill>
                  <a:srgbClr val="EE7D00"/>
                </a:solidFill>
                <a:latin typeface="Verdana"/>
                <a:cs typeface="Verdana"/>
              </a:rPr>
              <a:t>р</a:t>
            </a:r>
            <a:r>
              <a:rPr dirty="0" sz="1300" spc="-60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300" spc="-25">
                <a:solidFill>
                  <a:srgbClr val="EE7D00"/>
                </a:solidFill>
                <a:latin typeface="Verdana"/>
                <a:cs typeface="Verdana"/>
              </a:rPr>
              <a:t>з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300" spc="-15">
                <a:solidFill>
                  <a:srgbClr val="EE7D00"/>
                </a:solidFill>
                <a:latin typeface="Verdana"/>
                <a:cs typeface="Verdana"/>
              </a:rPr>
              <a:t>в</a:t>
            </a:r>
            <a:r>
              <a:rPr dirty="0" sz="1300" spc="-60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300" spc="-60">
                <a:solidFill>
                  <a:srgbClr val="EE7D00"/>
                </a:solidFill>
                <a:latin typeface="Verdana"/>
                <a:cs typeface="Verdana"/>
              </a:rPr>
              <a:t>т</a:t>
            </a:r>
            <a:r>
              <a:rPr dirty="0" sz="1300" spc="-5">
                <a:solidFill>
                  <a:srgbClr val="EE7D00"/>
                </a:solidFill>
                <a:latin typeface="Verdana"/>
                <a:cs typeface="Verdana"/>
              </a:rPr>
              <a:t>е</a:t>
            </a:r>
            <a:r>
              <a:rPr dirty="0" sz="1300" spc="-35">
                <a:solidFill>
                  <a:srgbClr val="EE7D00"/>
                </a:solidFill>
                <a:latin typeface="Verdana"/>
                <a:cs typeface="Verdana"/>
              </a:rPr>
              <a:t>ль</a:t>
            </a:r>
            <a:r>
              <a:rPr dirty="0" sz="1300" spc="15">
                <a:solidFill>
                  <a:srgbClr val="EE7D00"/>
                </a:solidFill>
                <a:latin typeface="Verdana"/>
                <a:cs typeface="Verdana"/>
              </a:rPr>
              <a:t>н</a:t>
            </a:r>
            <a:r>
              <a:rPr dirty="0" sz="1300" spc="-50">
                <a:solidFill>
                  <a:srgbClr val="EE7D00"/>
                </a:solidFill>
                <a:latin typeface="Verdana"/>
                <a:cs typeface="Verdana"/>
              </a:rPr>
              <a:t>ы</a:t>
            </a:r>
            <a:r>
              <a:rPr dirty="0" sz="1300" spc="-90">
                <a:solidFill>
                  <a:srgbClr val="EE7D00"/>
                </a:solidFill>
                <a:latin typeface="Verdana"/>
                <a:cs typeface="Verdana"/>
              </a:rPr>
              <a:t>х</a:t>
            </a:r>
            <a:r>
              <a:rPr dirty="0" sz="1300" spc="-15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300" spc="5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300" spc="50">
                <a:solidFill>
                  <a:srgbClr val="EE7D00"/>
                </a:solidFill>
                <a:latin typeface="Verdana"/>
                <a:cs typeface="Verdana"/>
              </a:rPr>
              <a:t>р</a:t>
            </a:r>
            <a:r>
              <a:rPr dirty="0" sz="1300" spc="-20">
                <a:solidFill>
                  <a:srgbClr val="EE7D00"/>
                </a:solidFill>
                <a:latin typeface="Verdana"/>
                <a:cs typeface="Verdana"/>
              </a:rPr>
              <a:t>г</a:t>
            </a:r>
            <a:r>
              <a:rPr dirty="0" sz="1300" spc="-60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300" spc="15">
                <a:solidFill>
                  <a:srgbClr val="EE7D00"/>
                </a:solidFill>
                <a:latin typeface="Verdana"/>
                <a:cs typeface="Verdana"/>
              </a:rPr>
              <a:t>н</a:t>
            </a:r>
            <a:r>
              <a:rPr dirty="0" sz="1300" spc="25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300" spc="-25">
                <a:solidFill>
                  <a:srgbClr val="EE7D00"/>
                </a:solidFill>
                <a:latin typeface="Verdana"/>
                <a:cs typeface="Verdana"/>
              </a:rPr>
              <a:t>з</a:t>
            </a:r>
            <a:r>
              <a:rPr dirty="0" sz="1300" spc="-60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300" spc="10">
                <a:solidFill>
                  <a:srgbClr val="EE7D00"/>
                </a:solidFill>
                <a:latin typeface="Verdana"/>
                <a:cs typeface="Verdana"/>
              </a:rPr>
              <a:t>ц</a:t>
            </a:r>
            <a:r>
              <a:rPr dirty="0" sz="1300" spc="25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300" spc="60">
                <a:solidFill>
                  <a:srgbClr val="EE7D00"/>
                </a:solidFill>
                <a:latin typeface="Verdana"/>
                <a:cs typeface="Verdana"/>
              </a:rPr>
              <a:t>й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31</a:t>
            </a:r>
            <a:r>
              <a:rPr dirty="0" sz="1800" spc="-15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E21E59"/>
                </a:solidFill>
                <a:latin typeface="Calibri"/>
                <a:cs typeface="Calibri"/>
              </a:rPr>
              <a:t>марта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E21E59"/>
                </a:solidFill>
                <a:latin typeface="Calibri"/>
                <a:cs typeface="Calibri"/>
              </a:rPr>
              <a:t>2023</a:t>
            </a:r>
            <a:r>
              <a:rPr dirty="0" sz="1800" spc="-10" b="1">
                <a:solidFill>
                  <a:srgbClr val="E21E59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E21E59"/>
                </a:solidFill>
                <a:latin typeface="Calibri"/>
                <a:cs typeface="Calibri"/>
              </a:rPr>
              <a:t>года</a:t>
            </a:r>
            <a:endParaRPr sz="1800">
              <a:latin typeface="Calibri"/>
              <a:cs typeface="Calibri"/>
            </a:endParaRPr>
          </a:p>
          <a:p>
            <a:pPr marL="12700" marR="664210">
              <a:lnSpc>
                <a:spcPct val="106200"/>
              </a:lnSpc>
              <a:spcBef>
                <a:spcPts val="1440"/>
              </a:spcBef>
            </a:pPr>
            <a:r>
              <a:rPr dirty="0" sz="1300" spc="-10">
                <a:latin typeface="Verdana"/>
                <a:cs typeface="Verdana"/>
              </a:rPr>
              <a:t>Н</a:t>
            </a:r>
            <a:r>
              <a:rPr dirty="0" sz="1300" spc="30">
                <a:latin typeface="Verdana"/>
                <a:cs typeface="Verdana"/>
              </a:rPr>
              <a:t>а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п</a:t>
            </a:r>
            <a:r>
              <a:rPr dirty="0" sz="1300" spc="-25">
                <a:latin typeface="Verdana"/>
                <a:cs typeface="Verdana"/>
              </a:rPr>
              <a:t>л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-60">
                <a:latin typeface="Verdana"/>
                <a:cs typeface="Verdana"/>
              </a:rPr>
              <a:t>т</a:t>
            </a:r>
            <a:r>
              <a:rPr dirty="0" sz="1300" spc="-110">
                <a:latin typeface="Verdana"/>
                <a:cs typeface="Verdana"/>
              </a:rPr>
              <a:t>ф</a:t>
            </a:r>
            <a:r>
              <a:rPr dirty="0" sz="1300" spc="5">
                <a:latin typeface="Verdana"/>
                <a:cs typeface="Verdana"/>
              </a:rPr>
              <a:t>о</a:t>
            </a:r>
            <a:r>
              <a:rPr dirty="0" sz="1300" spc="50">
                <a:latin typeface="Verdana"/>
                <a:cs typeface="Verdana"/>
              </a:rPr>
              <a:t>р</a:t>
            </a:r>
            <a:r>
              <a:rPr dirty="0" sz="1300" spc="80">
                <a:latin typeface="Verdana"/>
                <a:cs typeface="Verdana"/>
              </a:rPr>
              <a:t>м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175">
                <a:latin typeface="Tahoma"/>
                <a:cs typeface="Tahoma"/>
              </a:rPr>
              <a:t>W</a:t>
            </a:r>
            <a:r>
              <a:rPr dirty="0" sz="1300" spc="100">
                <a:latin typeface="Tahoma"/>
                <a:cs typeface="Tahoma"/>
              </a:rPr>
              <a:t>e</a:t>
            </a:r>
            <a:r>
              <a:rPr dirty="0" sz="1300" spc="125">
                <a:latin typeface="Tahoma"/>
                <a:cs typeface="Tahoma"/>
              </a:rPr>
              <a:t>b</a:t>
            </a:r>
            <a:r>
              <a:rPr dirty="0" sz="1300" spc="35">
                <a:latin typeface="Tahoma"/>
                <a:cs typeface="Tahoma"/>
              </a:rPr>
              <a:t>i</a:t>
            </a:r>
            <a:r>
              <a:rPr dirty="0" sz="1300" spc="125">
                <a:latin typeface="Tahoma"/>
                <a:cs typeface="Tahoma"/>
              </a:rPr>
              <a:t>n</a:t>
            </a:r>
            <a:r>
              <a:rPr dirty="0" sz="1300" spc="50">
                <a:latin typeface="Tahoma"/>
                <a:cs typeface="Tahoma"/>
              </a:rPr>
              <a:t>a</a:t>
            </a:r>
            <a:r>
              <a:rPr dirty="0" sz="1300" spc="50">
                <a:latin typeface="Tahoma"/>
                <a:cs typeface="Tahoma"/>
              </a:rPr>
              <a:t>r</a:t>
            </a:r>
            <a:r>
              <a:rPr dirty="0" sz="1300" spc="-105">
                <a:latin typeface="Tahoma"/>
                <a:cs typeface="Tahoma"/>
              </a:rPr>
              <a:t> </a:t>
            </a:r>
            <a:r>
              <a:rPr dirty="0" sz="1300">
                <a:latin typeface="Verdana"/>
                <a:cs typeface="Verdana"/>
              </a:rPr>
              <a:t>с</a:t>
            </a:r>
            <a:r>
              <a:rPr dirty="0" sz="1300" spc="10">
                <a:latin typeface="Verdana"/>
                <a:cs typeface="Verdana"/>
              </a:rPr>
              <a:t>о</a:t>
            </a:r>
            <a:r>
              <a:rPr dirty="0" sz="1300" spc="-35">
                <a:latin typeface="Verdana"/>
                <a:cs typeface="Verdana"/>
              </a:rPr>
              <a:t>с</a:t>
            </a:r>
            <a:r>
              <a:rPr dirty="0" sz="1300" spc="-30">
                <a:latin typeface="Verdana"/>
                <a:cs typeface="Verdana"/>
              </a:rPr>
              <a:t>т</a:t>
            </a:r>
            <a:r>
              <a:rPr dirty="0" sz="1300" spc="5">
                <a:latin typeface="Verdana"/>
                <a:cs typeface="Verdana"/>
              </a:rPr>
              <a:t>о</a:t>
            </a:r>
            <a:r>
              <a:rPr dirty="0" sz="1300" spc="-20">
                <a:latin typeface="Verdana"/>
                <a:cs typeface="Verdana"/>
              </a:rPr>
              <a:t>и</a:t>
            </a:r>
            <a:r>
              <a:rPr dirty="0" sz="1300" spc="-20">
                <a:latin typeface="Verdana"/>
                <a:cs typeface="Verdana"/>
              </a:rPr>
              <a:t>т</a:t>
            </a:r>
            <a:r>
              <a:rPr dirty="0" sz="1300" spc="-15">
                <a:latin typeface="Verdana"/>
                <a:cs typeface="Verdana"/>
              </a:rPr>
              <a:t>с</a:t>
            </a:r>
            <a:r>
              <a:rPr dirty="0" sz="1300" spc="20">
                <a:latin typeface="Verdana"/>
                <a:cs typeface="Verdana"/>
              </a:rPr>
              <a:t>я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о</a:t>
            </a:r>
            <a:r>
              <a:rPr dirty="0" sz="1300" spc="15">
                <a:latin typeface="Verdana"/>
                <a:cs typeface="Verdana"/>
              </a:rPr>
              <a:t>н</a:t>
            </a:r>
            <a:r>
              <a:rPr dirty="0" sz="1300" spc="-25">
                <a:latin typeface="Verdana"/>
                <a:cs typeface="Verdana"/>
              </a:rPr>
              <a:t>л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20">
                <a:latin typeface="Verdana"/>
                <a:cs typeface="Verdana"/>
              </a:rPr>
              <a:t>й</a:t>
            </a:r>
            <a:r>
              <a:rPr dirty="0" sz="1300" spc="25">
                <a:latin typeface="Verdana"/>
                <a:cs typeface="Verdana"/>
              </a:rPr>
              <a:t>н</a:t>
            </a:r>
            <a:r>
              <a:rPr dirty="0" sz="1300" spc="-5">
                <a:latin typeface="Tahoma"/>
                <a:cs typeface="Tahoma"/>
              </a:rPr>
              <a:t>-</a:t>
            </a:r>
            <a:r>
              <a:rPr dirty="0" sz="1300" spc="-5">
                <a:latin typeface="Verdana"/>
                <a:cs typeface="Verdana"/>
              </a:rPr>
              <a:t>с</a:t>
            </a:r>
            <a:r>
              <a:rPr dirty="0" sz="1300" spc="5">
                <a:latin typeface="Verdana"/>
                <a:cs typeface="Verdana"/>
              </a:rPr>
              <a:t>е</a:t>
            </a:r>
            <a:r>
              <a:rPr dirty="0" sz="1300" spc="80">
                <a:latin typeface="Verdana"/>
                <a:cs typeface="Verdana"/>
              </a:rPr>
              <a:t>м</a:t>
            </a:r>
            <a:r>
              <a:rPr dirty="0" sz="1300" spc="20">
                <a:latin typeface="Verdana"/>
                <a:cs typeface="Verdana"/>
              </a:rPr>
              <a:t>и</a:t>
            </a:r>
            <a:r>
              <a:rPr dirty="0" sz="1300" spc="25">
                <a:latin typeface="Verdana"/>
                <a:cs typeface="Verdana"/>
              </a:rPr>
              <a:t>н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80">
                <a:latin typeface="Verdana"/>
                <a:cs typeface="Verdana"/>
              </a:rPr>
              <a:t>р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>
                <a:latin typeface="Verdana"/>
                <a:cs typeface="Verdana"/>
              </a:rPr>
              <a:t>д</a:t>
            </a:r>
            <a:r>
              <a:rPr dirty="0" sz="1300" spc="-25">
                <a:latin typeface="Verdana"/>
                <a:cs typeface="Verdana"/>
              </a:rPr>
              <a:t>л</a:t>
            </a:r>
            <a:r>
              <a:rPr dirty="0" sz="1300" spc="5">
                <a:latin typeface="Verdana"/>
                <a:cs typeface="Verdana"/>
              </a:rPr>
              <a:t>я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п</a:t>
            </a:r>
            <a:r>
              <a:rPr dirty="0" sz="1300" spc="-5">
                <a:latin typeface="Verdana"/>
                <a:cs typeface="Verdana"/>
              </a:rPr>
              <a:t>е</a:t>
            </a:r>
            <a:r>
              <a:rPr dirty="0" sz="1300">
                <a:latin typeface="Verdana"/>
                <a:cs typeface="Verdana"/>
              </a:rPr>
              <a:t>д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-20">
                <a:latin typeface="Verdana"/>
                <a:cs typeface="Verdana"/>
              </a:rPr>
              <a:t>г</a:t>
            </a:r>
            <a:r>
              <a:rPr dirty="0" sz="1300" spc="5">
                <a:latin typeface="Verdana"/>
                <a:cs typeface="Verdana"/>
              </a:rPr>
              <a:t>о</a:t>
            </a:r>
            <a:r>
              <a:rPr dirty="0" sz="1300" spc="-20">
                <a:latin typeface="Verdana"/>
                <a:cs typeface="Verdana"/>
              </a:rPr>
              <a:t>г</a:t>
            </a:r>
            <a:r>
              <a:rPr dirty="0" sz="1300" spc="5">
                <a:latin typeface="Verdana"/>
                <a:cs typeface="Verdana"/>
              </a:rPr>
              <a:t>о</a:t>
            </a:r>
            <a:r>
              <a:rPr dirty="0" sz="1300" spc="-15">
                <a:latin typeface="Verdana"/>
                <a:cs typeface="Verdana"/>
              </a:rPr>
              <a:t>в</a:t>
            </a:r>
            <a:r>
              <a:rPr dirty="0" sz="1300" spc="-125">
                <a:latin typeface="Tahoma"/>
                <a:cs typeface="Tahoma"/>
              </a:rPr>
              <a:t>,  </a:t>
            </a:r>
            <a:r>
              <a:rPr dirty="0" sz="1300" spc="25">
                <a:latin typeface="Verdana"/>
                <a:cs typeface="Verdana"/>
              </a:rPr>
              <a:t>ор</a:t>
            </a:r>
            <a:r>
              <a:rPr dirty="0" sz="1300" spc="-20">
                <a:latin typeface="Verdana"/>
                <a:cs typeface="Verdana"/>
              </a:rPr>
              <a:t>г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15">
                <a:latin typeface="Verdana"/>
                <a:cs typeface="Verdana"/>
              </a:rPr>
              <a:t>н</a:t>
            </a:r>
            <a:r>
              <a:rPr dirty="0" sz="1300" spc="25">
                <a:latin typeface="Verdana"/>
                <a:cs typeface="Verdana"/>
              </a:rPr>
              <a:t>и</a:t>
            </a:r>
            <a:r>
              <a:rPr dirty="0" sz="1300" spc="-25">
                <a:latin typeface="Verdana"/>
                <a:cs typeface="Verdana"/>
              </a:rPr>
              <a:t>з</a:t>
            </a:r>
            <a:r>
              <a:rPr dirty="0" sz="1300" spc="-5">
                <a:latin typeface="Verdana"/>
                <a:cs typeface="Verdana"/>
              </a:rPr>
              <a:t>ов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15">
                <a:latin typeface="Verdana"/>
                <a:cs typeface="Verdana"/>
              </a:rPr>
              <a:t>нн</a:t>
            </a:r>
            <a:r>
              <a:rPr dirty="0" sz="1300" spc="-50">
                <a:latin typeface="Verdana"/>
                <a:cs typeface="Verdana"/>
              </a:rPr>
              <a:t>ы</a:t>
            </a:r>
            <a:r>
              <a:rPr dirty="0" sz="1300" spc="60">
                <a:latin typeface="Verdana"/>
                <a:cs typeface="Verdana"/>
              </a:rPr>
              <a:t>й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Д</a:t>
            </a:r>
            <a:r>
              <a:rPr dirty="0" sz="1300" spc="-5">
                <a:latin typeface="Verdana"/>
                <a:cs typeface="Verdana"/>
              </a:rPr>
              <a:t>е</a:t>
            </a:r>
            <a:r>
              <a:rPr dirty="0" sz="1300" spc="5">
                <a:latin typeface="Verdana"/>
                <a:cs typeface="Verdana"/>
              </a:rPr>
              <a:t>п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50">
                <a:latin typeface="Verdana"/>
                <a:cs typeface="Verdana"/>
              </a:rPr>
              <a:t>р</a:t>
            </a:r>
            <a:r>
              <a:rPr dirty="0" sz="1300" spc="-60">
                <a:latin typeface="Verdana"/>
                <a:cs typeface="Verdana"/>
              </a:rPr>
              <a:t>т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80">
                <a:latin typeface="Verdana"/>
                <a:cs typeface="Verdana"/>
              </a:rPr>
              <a:t>м</a:t>
            </a:r>
            <a:r>
              <a:rPr dirty="0" sz="1300" spc="-5">
                <a:latin typeface="Verdana"/>
                <a:cs typeface="Verdana"/>
              </a:rPr>
              <a:t>е</a:t>
            </a:r>
            <a:r>
              <a:rPr dirty="0" sz="1300" spc="15">
                <a:latin typeface="Verdana"/>
                <a:cs typeface="Verdana"/>
              </a:rPr>
              <a:t>н</a:t>
            </a:r>
            <a:r>
              <a:rPr dirty="0" sz="1300" spc="-60">
                <a:latin typeface="Verdana"/>
                <a:cs typeface="Verdana"/>
              </a:rPr>
              <a:t>т</a:t>
            </a:r>
            <a:r>
              <a:rPr dirty="0" sz="1300" spc="40">
                <a:latin typeface="Verdana"/>
                <a:cs typeface="Verdana"/>
              </a:rPr>
              <a:t>о</a:t>
            </a:r>
            <a:r>
              <a:rPr dirty="0" sz="1300" spc="85">
                <a:latin typeface="Verdana"/>
                <a:cs typeface="Verdana"/>
              </a:rPr>
              <a:t>м</a:t>
            </a:r>
            <a:r>
              <a:rPr dirty="0" sz="1300" spc="-175">
                <a:latin typeface="Verdana"/>
                <a:cs typeface="Verdana"/>
              </a:rPr>
              <a:t> </a:t>
            </a:r>
            <a:r>
              <a:rPr dirty="0" sz="1300" spc="-110">
                <a:latin typeface="Verdana"/>
                <a:cs typeface="Verdana"/>
              </a:rPr>
              <a:t>ф</a:t>
            </a:r>
            <a:r>
              <a:rPr dirty="0" sz="1300" spc="25">
                <a:latin typeface="Verdana"/>
                <a:cs typeface="Verdana"/>
              </a:rPr>
              <a:t>и</a:t>
            </a:r>
            <a:r>
              <a:rPr dirty="0" sz="1300" spc="15">
                <a:latin typeface="Verdana"/>
                <a:cs typeface="Verdana"/>
              </a:rPr>
              <a:t>н</a:t>
            </a:r>
            <a:r>
              <a:rPr dirty="0" sz="1300" spc="-60">
                <a:latin typeface="Verdana"/>
                <a:cs typeface="Verdana"/>
              </a:rPr>
              <a:t>а</a:t>
            </a:r>
            <a:r>
              <a:rPr dirty="0" sz="1300" spc="15">
                <a:latin typeface="Verdana"/>
                <a:cs typeface="Verdana"/>
              </a:rPr>
              <a:t>н</a:t>
            </a:r>
            <a:r>
              <a:rPr dirty="0" sz="1300">
                <a:latin typeface="Verdana"/>
                <a:cs typeface="Verdana"/>
              </a:rPr>
              <a:t>с</a:t>
            </a:r>
            <a:r>
              <a:rPr dirty="0" sz="1300" spc="-5">
                <a:latin typeface="Verdana"/>
                <a:cs typeface="Verdana"/>
              </a:rPr>
              <a:t>о</a:t>
            </a:r>
            <a:r>
              <a:rPr dirty="0" sz="1300" spc="25">
                <a:latin typeface="Verdana"/>
                <a:cs typeface="Verdana"/>
              </a:rPr>
              <a:t>в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20">
                <a:latin typeface="Verdana"/>
                <a:cs typeface="Verdana"/>
              </a:rPr>
              <a:t>г</a:t>
            </a:r>
            <a:r>
              <a:rPr dirty="0" sz="1300" spc="25">
                <a:latin typeface="Verdana"/>
                <a:cs typeface="Verdana"/>
              </a:rPr>
              <a:t>ор</a:t>
            </a:r>
            <a:r>
              <a:rPr dirty="0" sz="1300" spc="5">
                <a:latin typeface="Verdana"/>
                <a:cs typeface="Verdana"/>
              </a:rPr>
              <a:t>о</a:t>
            </a:r>
            <a:r>
              <a:rPr dirty="0" sz="1300">
                <a:latin typeface="Verdana"/>
                <a:cs typeface="Verdana"/>
              </a:rPr>
              <a:t>д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100">
                <a:latin typeface="Verdana"/>
                <a:cs typeface="Verdana"/>
              </a:rPr>
              <a:t>М</a:t>
            </a:r>
            <a:r>
              <a:rPr dirty="0" sz="1300" spc="10">
                <a:latin typeface="Verdana"/>
                <a:cs typeface="Verdana"/>
              </a:rPr>
              <a:t>о</a:t>
            </a:r>
            <a:r>
              <a:rPr dirty="0" sz="1300">
                <a:latin typeface="Verdana"/>
                <a:cs typeface="Verdana"/>
              </a:rPr>
              <a:t>с</a:t>
            </a:r>
            <a:r>
              <a:rPr dirty="0" sz="1300" spc="-50">
                <a:latin typeface="Verdana"/>
                <a:cs typeface="Verdana"/>
              </a:rPr>
              <a:t>к</a:t>
            </a:r>
            <a:r>
              <a:rPr dirty="0" sz="1300" spc="-15">
                <a:latin typeface="Verdana"/>
                <a:cs typeface="Verdana"/>
              </a:rPr>
              <a:t>в</a:t>
            </a:r>
            <a:r>
              <a:rPr dirty="0" sz="1300" spc="-15">
                <a:latin typeface="Verdana"/>
                <a:cs typeface="Verdana"/>
              </a:rPr>
              <a:t>ы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40">
                <a:latin typeface="Verdana"/>
                <a:cs typeface="Verdana"/>
              </a:rPr>
              <a:t>и  </a:t>
            </a:r>
            <a:r>
              <a:rPr dirty="0" sz="1300" spc="10">
                <a:latin typeface="Verdana"/>
                <a:cs typeface="Verdana"/>
              </a:rPr>
              <a:t>Университетом</a:t>
            </a:r>
            <a:r>
              <a:rPr dirty="0" sz="1300" spc="-175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Правительства</a:t>
            </a:r>
            <a:r>
              <a:rPr dirty="0" sz="1300" spc="-170">
                <a:latin typeface="Verdana"/>
                <a:cs typeface="Verdana"/>
              </a:rPr>
              <a:t> </a:t>
            </a:r>
            <a:r>
              <a:rPr dirty="0" sz="1300" spc="-20">
                <a:latin typeface="Verdana"/>
                <a:cs typeface="Verdana"/>
              </a:rPr>
              <a:t>Москвы</a:t>
            </a:r>
            <a:r>
              <a:rPr dirty="0" sz="1300" spc="-2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06200"/>
              </a:lnSpc>
            </a:pPr>
            <a:r>
              <a:rPr dirty="0" sz="1300" spc="-100" b="1">
                <a:latin typeface="Verdana"/>
                <a:cs typeface="Verdana"/>
              </a:rPr>
              <a:t>Ключевые </a:t>
            </a:r>
            <a:r>
              <a:rPr dirty="0" sz="1300" spc="-90" b="1">
                <a:latin typeface="Verdana"/>
                <a:cs typeface="Verdana"/>
              </a:rPr>
              <a:t>темы</a:t>
            </a:r>
            <a:r>
              <a:rPr dirty="0" sz="1300" spc="-90" b="1">
                <a:latin typeface="Tahoma"/>
                <a:cs typeface="Tahoma"/>
              </a:rPr>
              <a:t>: </a:t>
            </a:r>
            <a:r>
              <a:rPr dirty="0" sz="1300">
                <a:latin typeface="Verdana"/>
                <a:cs typeface="Verdana"/>
              </a:rPr>
              <a:t>Развитие </a:t>
            </a:r>
            <a:r>
              <a:rPr dirty="0" sz="1300" spc="-5">
                <a:latin typeface="Verdana"/>
                <a:cs typeface="Verdana"/>
              </a:rPr>
              <a:t>финансовой </a:t>
            </a:r>
            <a:r>
              <a:rPr dirty="0" sz="1300">
                <a:latin typeface="Verdana"/>
                <a:cs typeface="Verdana"/>
              </a:rPr>
              <a:t>грамотности </a:t>
            </a:r>
            <a:r>
              <a:rPr dirty="0" sz="1300" spc="-45">
                <a:latin typeface="Verdana"/>
                <a:cs typeface="Verdana"/>
              </a:rPr>
              <a:t>у </a:t>
            </a:r>
            <a:r>
              <a:rPr dirty="0" sz="1300" spc="-20">
                <a:latin typeface="Verdana"/>
                <a:cs typeface="Verdana"/>
              </a:rPr>
              <a:t>обучающихся </a:t>
            </a:r>
            <a:r>
              <a:rPr dirty="0" sz="1300" spc="15">
                <a:latin typeface="Verdana"/>
                <a:cs typeface="Verdana"/>
              </a:rPr>
              <a:t>в 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-20">
                <a:latin typeface="Verdana"/>
                <a:cs typeface="Verdana"/>
              </a:rPr>
              <a:t>контексте</a:t>
            </a:r>
            <a:r>
              <a:rPr dirty="0" sz="1300" spc="-155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обновленных</a:t>
            </a:r>
            <a:r>
              <a:rPr dirty="0" sz="1300" spc="-145">
                <a:latin typeface="Verdana"/>
                <a:cs typeface="Verdana"/>
              </a:rPr>
              <a:t> </a:t>
            </a:r>
            <a:r>
              <a:rPr dirty="0" sz="1300" spc="-30">
                <a:latin typeface="Verdana"/>
                <a:cs typeface="Verdana"/>
              </a:rPr>
              <a:t>федеральных</a:t>
            </a:r>
            <a:r>
              <a:rPr dirty="0" sz="1300" spc="-145">
                <a:latin typeface="Verdana"/>
                <a:cs typeface="Verdana"/>
              </a:rPr>
              <a:t> </a:t>
            </a:r>
            <a:r>
              <a:rPr dirty="0" sz="1300" spc="-20">
                <a:latin typeface="Verdana"/>
                <a:cs typeface="Verdana"/>
              </a:rPr>
              <a:t>государственных</a:t>
            </a:r>
            <a:r>
              <a:rPr dirty="0" sz="1300" spc="-145">
                <a:latin typeface="Verdana"/>
                <a:cs typeface="Verdana"/>
              </a:rPr>
              <a:t> </a:t>
            </a:r>
            <a:r>
              <a:rPr dirty="0" sz="1300" spc="-20">
                <a:latin typeface="Verdana"/>
                <a:cs typeface="Verdana"/>
              </a:rPr>
              <a:t>образовательных </a:t>
            </a:r>
            <a:r>
              <a:rPr dirty="0" sz="1300" spc="-440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стандартов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функционального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подхода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к</a:t>
            </a:r>
            <a:r>
              <a:rPr dirty="0" sz="1300" spc="-16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современному</a:t>
            </a:r>
            <a:r>
              <a:rPr dirty="0" sz="1300" spc="-160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образованию</a:t>
            </a:r>
            <a:r>
              <a:rPr dirty="0" sz="1300" spc="-15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46759"/>
            <a:ext cx="542544" cy="911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1478" y="5254094"/>
            <a:ext cx="6005021" cy="3932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4137" y="630427"/>
            <a:ext cx="5143500" cy="4650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741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E21E59"/>
                </a:solidFill>
                <a:latin typeface="Verdana"/>
                <a:cs typeface="Verdana"/>
              </a:rPr>
              <a:t>СОДЕРЖАНИЕ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Verdana"/>
              <a:cs typeface="Verdana"/>
            </a:endParaRPr>
          </a:p>
          <a:p>
            <a:pPr marL="191770" indent="-179705">
              <a:lnSpc>
                <a:spcPct val="100000"/>
              </a:lnSpc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100">
                <a:latin typeface="Verdana"/>
                <a:cs typeface="Verdana"/>
              </a:rPr>
              <a:t>О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105">
                <a:latin typeface="Verdana"/>
                <a:cs typeface="Verdana"/>
              </a:rPr>
              <a:t>Н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40">
                <a:latin typeface="Verdana"/>
                <a:cs typeface="Verdana"/>
              </a:rPr>
              <a:t>д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10">
                <a:latin typeface="Verdana"/>
                <a:cs typeface="Verdana"/>
              </a:rPr>
              <a:t>л</a:t>
            </a:r>
            <a:r>
              <a:rPr dirty="0" sz="1600" spc="15">
                <a:latin typeface="Verdana"/>
                <a:cs typeface="Verdana"/>
              </a:rPr>
              <a:t>я</a:t>
            </a:r>
            <a:r>
              <a:rPr dirty="0" sz="1600" spc="-110">
                <a:latin typeface="Verdana"/>
                <a:cs typeface="Verdana"/>
              </a:rPr>
              <a:t>х</a:t>
            </a:r>
            <a:endParaRPr sz="1600">
              <a:latin typeface="Verdana"/>
              <a:cs typeface="Verdana"/>
            </a:endParaRPr>
          </a:p>
          <a:p>
            <a:pPr marL="191770" indent="-179705">
              <a:lnSpc>
                <a:spcPct val="100000"/>
              </a:lnSpc>
              <a:spcBef>
                <a:spcPts val="1270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100">
                <a:latin typeface="Verdana"/>
                <a:cs typeface="Verdana"/>
              </a:rPr>
              <a:t>Ор</a:t>
            </a:r>
            <a:r>
              <a:rPr dirty="0" sz="1600" spc="5">
                <a:latin typeface="Verdana"/>
                <a:cs typeface="Verdana"/>
              </a:rPr>
              <a:t>г</a:t>
            </a:r>
            <a:r>
              <a:rPr dirty="0" sz="1600" spc="-30">
                <a:latin typeface="Verdana"/>
                <a:cs typeface="Verdana"/>
              </a:rPr>
              <a:t>а</a:t>
            </a:r>
            <a:r>
              <a:rPr dirty="0" sz="1600" spc="50">
                <a:latin typeface="Verdana"/>
                <a:cs typeface="Verdana"/>
              </a:rPr>
              <a:t>н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10">
                <a:latin typeface="Verdana"/>
                <a:cs typeface="Verdana"/>
              </a:rPr>
              <a:t>з</a:t>
            </a:r>
            <a:r>
              <a:rPr dirty="0" sz="1600" spc="-30">
                <a:latin typeface="Verdana"/>
                <a:cs typeface="Verdana"/>
              </a:rPr>
              <a:t>а</a:t>
            </a:r>
            <a:r>
              <a:rPr dirty="0" sz="1600" spc="65">
                <a:latin typeface="Verdana"/>
                <a:cs typeface="Verdana"/>
              </a:rPr>
              <a:t>ц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35">
                <a:latin typeface="Verdana"/>
                <a:cs typeface="Verdana"/>
              </a:rPr>
              <a:t>о</a:t>
            </a:r>
            <a:r>
              <a:rPr dirty="0" sz="1600" spc="50">
                <a:latin typeface="Verdana"/>
                <a:cs typeface="Verdana"/>
              </a:rPr>
              <a:t>нн</a:t>
            </a:r>
            <a:r>
              <a:rPr dirty="0" sz="1600" spc="-30">
                <a:latin typeface="Verdana"/>
                <a:cs typeface="Verdana"/>
              </a:rPr>
              <a:t>а</a:t>
            </a:r>
            <a:r>
              <a:rPr dirty="0" sz="1600" spc="10">
                <a:latin typeface="Verdana"/>
                <a:cs typeface="Verdana"/>
              </a:rPr>
              <a:t>я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ра</a:t>
            </a:r>
            <a:r>
              <a:rPr dirty="0" sz="1600" spc="140">
                <a:latin typeface="Verdana"/>
                <a:cs typeface="Verdana"/>
              </a:rPr>
              <a:t>м</a:t>
            </a:r>
            <a:r>
              <a:rPr dirty="0" sz="1600" spc="-25">
                <a:latin typeface="Verdana"/>
                <a:cs typeface="Verdana"/>
              </a:rPr>
              <a:t>к</a:t>
            </a:r>
            <a:r>
              <a:rPr dirty="0" sz="1600" spc="-30">
                <a:latin typeface="Verdana"/>
                <a:cs typeface="Verdana"/>
              </a:rPr>
              <a:t>а</a:t>
            </a:r>
            <a:endParaRPr sz="1600">
              <a:latin typeface="Verdana"/>
              <a:cs typeface="Verdana"/>
            </a:endParaRPr>
          </a:p>
          <a:p>
            <a:pPr marL="191770" indent="-179705">
              <a:lnSpc>
                <a:spcPct val="100000"/>
              </a:lnSpc>
              <a:spcBef>
                <a:spcPts val="1200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70">
                <a:latin typeface="Verdana"/>
                <a:cs typeface="Verdana"/>
              </a:rPr>
              <a:t>Л</a:t>
            </a:r>
            <a:r>
              <a:rPr dirty="0" sz="1600" spc="65">
                <a:latin typeface="Verdana"/>
                <a:cs typeface="Verdana"/>
              </a:rPr>
              <a:t>и</a:t>
            </a:r>
            <a:r>
              <a:rPr dirty="0" sz="1600" spc="65">
                <a:latin typeface="Verdana"/>
                <a:cs typeface="Verdana"/>
              </a:rPr>
              <a:t>ц</a:t>
            </a:r>
            <a:r>
              <a:rPr dirty="0" sz="1600" spc="-30">
                <a:latin typeface="Verdana"/>
                <a:cs typeface="Verdana"/>
              </a:rPr>
              <a:t>а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105">
                <a:latin typeface="Verdana"/>
                <a:cs typeface="Verdana"/>
              </a:rPr>
              <a:t>Н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40">
                <a:latin typeface="Verdana"/>
                <a:cs typeface="Verdana"/>
              </a:rPr>
              <a:t>д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15">
                <a:latin typeface="Verdana"/>
                <a:cs typeface="Verdana"/>
              </a:rPr>
              <a:t>л</a:t>
            </a:r>
            <a:r>
              <a:rPr dirty="0" sz="1600" spc="-15">
                <a:latin typeface="Verdana"/>
                <a:cs typeface="Verdana"/>
              </a:rPr>
              <a:t>ь</a:t>
            </a:r>
            <a:endParaRPr sz="1600">
              <a:latin typeface="Verdana"/>
              <a:cs typeface="Verdana"/>
            </a:endParaRPr>
          </a:p>
          <a:p>
            <a:pPr marL="191770" indent="-179705">
              <a:lnSpc>
                <a:spcPct val="100000"/>
              </a:lnSpc>
              <a:spcBef>
                <a:spcPts val="1180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40">
                <a:latin typeface="Verdana"/>
                <a:cs typeface="Verdana"/>
              </a:rPr>
              <a:t>Информационная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75">
                <a:latin typeface="Verdana"/>
                <a:cs typeface="Verdana"/>
              </a:rPr>
              <a:t>и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25">
                <a:latin typeface="Verdana"/>
                <a:cs typeface="Verdana"/>
              </a:rPr>
              <a:t>методическая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30">
                <a:latin typeface="Verdana"/>
                <a:cs typeface="Verdana"/>
              </a:rPr>
              <a:t>поддержка</a:t>
            </a:r>
            <a:endParaRPr sz="1600">
              <a:latin typeface="Verdana"/>
              <a:cs typeface="Verdana"/>
            </a:endParaRPr>
          </a:p>
          <a:p>
            <a:pPr marL="191770" indent="-179705">
              <a:lnSpc>
                <a:spcPct val="100000"/>
              </a:lnSpc>
              <a:spcBef>
                <a:spcPts val="1175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-10">
                <a:latin typeface="Verdana"/>
                <a:cs typeface="Verdana"/>
              </a:rPr>
              <a:t>К</a:t>
            </a:r>
            <a:r>
              <a:rPr dirty="0" sz="1600" spc="-5">
                <a:latin typeface="Verdana"/>
                <a:cs typeface="Verdana"/>
              </a:rPr>
              <a:t>а</a:t>
            </a:r>
            <a:r>
              <a:rPr dirty="0" sz="1600" spc="25">
                <a:latin typeface="Verdana"/>
                <a:cs typeface="Verdana"/>
              </a:rPr>
              <a:t>л</a:t>
            </a:r>
            <a:r>
              <a:rPr dirty="0" sz="1600" spc="20">
                <a:latin typeface="Verdana"/>
                <a:cs typeface="Verdana"/>
              </a:rPr>
              <a:t>е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40">
                <a:latin typeface="Verdana"/>
                <a:cs typeface="Verdana"/>
              </a:rPr>
              <a:t>д</a:t>
            </a:r>
            <a:r>
              <a:rPr dirty="0" sz="1600" spc="-25">
                <a:latin typeface="Verdana"/>
                <a:cs typeface="Verdana"/>
              </a:rPr>
              <a:t>а</a:t>
            </a:r>
            <a:r>
              <a:rPr dirty="0" sz="1600" spc="40">
                <a:latin typeface="Verdana"/>
                <a:cs typeface="Verdana"/>
              </a:rPr>
              <a:t>рь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160">
                <a:latin typeface="Tahoma"/>
                <a:cs typeface="Tahoma"/>
              </a:rPr>
              <a:t>«</a:t>
            </a:r>
            <a:r>
              <a:rPr dirty="0" sz="1600" spc="150">
                <a:latin typeface="Verdana"/>
                <a:cs typeface="Verdana"/>
              </a:rPr>
              <a:t>Ф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25">
                <a:latin typeface="Verdana"/>
                <a:cs typeface="Verdana"/>
              </a:rPr>
              <a:t>З</a:t>
            </a:r>
            <a:r>
              <a:rPr dirty="0" sz="1600" spc="100">
                <a:latin typeface="Verdana"/>
                <a:cs typeface="Verdana"/>
              </a:rPr>
              <a:t>О</a:t>
            </a:r>
            <a:r>
              <a:rPr dirty="0" sz="1600" spc="60">
                <a:latin typeface="Verdana"/>
                <a:cs typeface="Verdana"/>
              </a:rPr>
              <a:t>Ж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150">
                <a:latin typeface="Verdana"/>
                <a:cs typeface="Verdana"/>
              </a:rPr>
              <a:t>Ф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40">
                <a:latin typeface="Verdana"/>
                <a:cs typeface="Verdana"/>
              </a:rPr>
              <a:t>с</a:t>
            </a:r>
            <a:r>
              <a:rPr dirty="0" sz="1600" spc="-35">
                <a:latin typeface="Verdana"/>
                <a:cs typeface="Verdana"/>
              </a:rPr>
              <a:t>т</a:t>
            </a:r>
            <a:r>
              <a:rPr dirty="0" sz="1600" spc="-25">
                <a:latin typeface="Verdana"/>
                <a:cs typeface="Verdana"/>
              </a:rPr>
              <a:t>а</a:t>
            </a:r>
            <a:r>
              <a:rPr dirty="0" sz="1600" spc="-155">
                <a:latin typeface="Tahoma"/>
                <a:cs typeface="Tahoma"/>
              </a:rPr>
              <a:t>»</a:t>
            </a:r>
            <a:endParaRPr sz="1600">
              <a:latin typeface="Tahoma"/>
              <a:cs typeface="Tahoma"/>
            </a:endParaRPr>
          </a:p>
          <a:p>
            <a:pPr marL="198755" marR="923925" indent="-186055">
              <a:lnSpc>
                <a:spcPts val="1900"/>
              </a:lnSpc>
              <a:spcBef>
                <a:spcPts val="1255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120">
                <a:latin typeface="Verdana"/>
                <a:cs typeface="Verdana"/>
              </a:rPr>
              <a:t>П</a:t>
            </a:r>
            <a:r>
              <a:rPr dirty="0" sz="1600" spc="95">
                <a:latin typeface="Verdana"/>
                <a:cs typeface="Verdana"/>
              </a:rPr>
              <a:t>р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15">
                <a:latin typeface="Verdana"/>
                <a:cs typeface="Verdana"/>
              </a:rPr>
              <a:t>л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45">
                <a:latin typeface="Verdana"/>
                <a:cs typeface="Verdana"/>
              </a:rPr>
              <a:t>ж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35">
                <a:latin typeface="Verdana"/>
                <a:cs typeface="Verdana"/>
              </a:rPr>
              <a:t>е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305">
                <a:latin typeface="Tahoma"/>
                <a:cs typeface="Tahoma"/>
              </a:rPr>
              <a:t>1</a:t>
            </a:r>
            <a:r>
              <a:rPr dirty="0" sz="1600" spc="-150">
                <a:latin typeface="Tahoma"/>
                <a:cs typeface="Tahoma"/>
              </a:rPr>
              <a:t>.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95">
                <a:latin typeface="Verdana"/>
                <a:cs typeface="Verdana"/>
              </a:rPr>
              <a:t>П</a:t>
            </a:r>
            <a:r>
              <a:rPr dirty="0" sz="1600" spc="65">
                <a:latin typeface="Verdana"/>
                <a:cs typeface="Verdana"/>
              </a:rPr>
              <a:t>о</a:t>
            </a:r>
            <a:r>
              <a:rPr dirty="0" sz="1600" spc="15">
                <a:latin typeface="Verdana"/>
                <a:cs typeface="Verdana"/>
              </a:rPr>
              <a:t>л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45">
                <a:latin typeface="Verdana"/>
                <a:cs typeface="Verdana"/>
              </a:rPr>
              <a:t>ж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35">
                <a:latin typeface="Verdana"/>
                <a:cs typeface="Verdana"/>
              </a:rPr>
              <a:t>е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45">
                <a:latin typeface="Verdana"/>
                <a:cs typeface="Verdana"/>
              </a:rPr>
              <a:t>о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105">
                <a:latin typeface="Verdana"/>
                <a:cs typeface="Verdana"/>
              </a:rPr>
              <a:t>Н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40">
                <a:latin typeface="Verdana"/>
                <a:cs typeface="Verdana"/>
              </a:rPr>
              <a:t>д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15">
                <a:latin typeface="Verdana"/>
                <a:cs typeface="Verdana"/>
              </a:rPr>
              <a:t>л</a:t>
            </a:r>
            <a:r>
              <a:rPr dirty="0" sz="1600" spc="-35">
                <a:latin typeface="Verdana"/>
                <a:cs typeface="Verdana"/>
              </a:rPr>
              <a:t>ях  </a:t>
            </a:r>
            <a:r>
              <a:rPr dirty="0" sz="1600" spc="-20">
                <a:latin typeface="Verdana"/>
                <a:cs typeface="Verdana"/>
              </a:rPr>
              <a:t>ф</a:t>
            </a:r>
            <a:r>
              <a:rPr dirty="0" sz="1600" spc="-15">
                <a:latin typeface="Verdana"/>
                <a:cs typeface="Verdana"/>
              </a:rPr>
              <a:t>и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-25">
                <a:latin typeface="Verdana"/>
                <a:cs typeface="Verdana"/>
              </a:rPr>
              <a:t>а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40">
                <a:latin typeface="Verdana"/>
                <a:cs typeface="Verdana"/>
              </a:rPr>
              <a:t>с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20">
                <a:latin typeface="Verdana"/>
                <a:cs typeface="Verdana"/>
              </a:rPr>
              <a:t>в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75">
                <a:latin typeface="Verdana"/>
                <a:cs typeface="Verdana"/>
              </a:rPr>
              <a:t>й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5">
                <a:latin typeface="Verdana"/>
                <a:cs typeface="Verdana"/>
              </a:rPr>
              <a:t>г</a:t>
            </a:r>
            <a:r>
              <a:rPr dirty="0" sz="1600" spc="100">
                <a:latin typeface="Verdana"/>
                <a:cs typeface="Verdana"/>
              </a:rPr>
              <a:t>р</a:t>
            </a:r>
            <a:r>
              <a:rPr dirty="0" sz="1600" spc="-25">
                <a:latin typeface="Verdana"/>
                <a:cs typeface="Verdana"/>
              </a:rPr>
              <a:t>а</a:t>
            </a:r>
            <a:r>
              <a:rPr dirty="0" sz="1600" spc="140">
                <a:latin typeface="Verdana"/>
                <a:cs typeface="Verdana"/>
              </a:rPr>
              <a:t>м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-35">
                <a:latin typeface="Verdana"/>
                <a:cs typeface="Verdana"/>
              </a:rPr>
              <a:t>т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40">
                <a:latin typeface="Verdana"/>
                <a:cs typeface="Verdana"/>
              </a:rPr>
              <a:t>с</a:t>
            </a:r>
            <a:r>
              <a:rPr dirty="0" sz="1600" spc="-35">
                <a:latin typeface="Verdana"/>
                <a:cs typeface="Verdana"/>
              </a:rPr>
              <a:t>т</a:t>
            </a:r>
            <a:r>
              <a:rPr dirty="0" sz="1600" spc="75">
                <a:latin typeface="Verdana"/>
                <a:cs typeface="Verdana"/>
              </a:rPr>
              <a:t>и</a:t>
            </a:r>
            <a:endParaRPr sz="1600">
              <a:latin typeface="Verdana"/>
              <a:cs typeface="Verdana"/>
            </a:endParaRPr>
          </a:p>
          <a:p>
            <a:pPr marL="198755" marR="285115" indent="-186055">
              <a:lnSpc>
                <a:spcPts val="1900"/>
              </a:lnSpc>
              <a:spcBef>
                <a:spcPts val="1310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120">
                <a:latin typeface="Verdana"/>
                <a:cs typeface="Verdana"/>
              </a:rPr>
              <a:t>П</a:t>
            </a:r>
            <a:r>
              <a:rPr dirty="0" sz="1600" spc="95">
                <a:latin typeface="Verdana"/>
                <a:cs typeface="Verdana"/>
              </a:rPr>
              <a:t>р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15">
                <a:latin typeface="Verdana"/>
                <a:cs typeface="Verdana"/>
              </a:rPr>
              <a:t>л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45">
                <a:latin typeface="Verdana"/>
                <a:cs typeface="Verdana"/>
              </a:rPr>
              <a:t>ж</a:t>
            </a:r>
            <a:r>
              <a:rPr dirty="0" sz="1600" spc="30">
                <a:latin typeface="Verdana"/>
                <a:cs typeface="Verdana"/>
              </a:rPr>
              <a:t>е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35">
                <a:latin typeface="Verdana"/>
                <a:cs typeface="Verdana"/>
              </a:rPr>
              <a:t>е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35">
                <a:latin typeface="Tahoma"/>
                <a:cs typeface="Tahoma"/>
              </a:rPr>
              <a:t>2</a:t>
            </a:r>
            <a:r>
              <a:rPr dirty="0" sz="1600" spc="-150">
                <a:latin typeface="Tahoma"/>
                <a:cs typeface="Tahoma"/>
              </a:rPr>
              <a:t>.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-160">
                <a:latin typeface="Tahoma"/>
                <a:cs typeface="Tahoma"/>
              </a:rPr>
              <a:t>«</a:t>
            </a:r>
            <a:r>
              <a:rPr dirty="0" sz="1600" spc="150">
                <a:latin typeface="Verdana"/>
                <a:cs typeface="Verdana"/>
              </a:rPr>
              <a:t>Ф</a:t>
            </a:r>
            <a:r>
              <a:rPr dirty="0" sz="1600" spc="70">
                <a:latin typeface="Verdana"/>
                <a:cs typeface="Verdana"/>
              </a:rPr>
              <a:t>и</a:t>
            </a:r>
            <a:r>
              <a:rPr dirty="0" sz="1600" spc="55">
                <a:latin typeface="Verdana"/>
                <a:cs typeface="Verdana"/>
              </a:rPr>
              <a:t>н</a:t>
            </a:r>
            <a:r>
              <a:rPr dirty="0" sz="1600" spc="25">
                <a:latin typeface="Verdana"/>
                <a:cs typeface="Verdana"/>
              </a:rPr>
              <a:t>З</a:t>
            </a:r>
            <a:r>
              <a:rPr dirty="0" sz="1600" spc="100">
                <a:latin typeface="Verdana"/>
                <a:cs typeface="Verdana"/>
              </a:rPr>
              <a:t>О</a:t>
            </a:r>
            <a:r>
              <a:rPr dirty="0" sz="1600" spc="60">
                <a:latin typeface="Verdana"/>
                <a:cs typeface="Verdana"/>
              </a:rPr>
              <a:t>Ж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150">
                <a:latin typeface="Verdana"/>
                <a:cs typeface="Verdana"/>
              </a:rPr>
              <a:t>Ф</a:t>
            </a:r>
            <a:r>
              <a:rPr dirty="0" sz="1600" spc="35">
                <a:latin typeface="Verdana"/>
                <a:cs typeface="Verdana"/>
              </a:rPr>
              <a:t>ес</a:t>
            </a:r>
            <a:r>
              <a:rPr dirty="0" sz="1600" spc="-35">
                <a:latin typeface="Verdana"/>
                <a:cs typeface="Verdana"/>
              </a:rPr>
              <a:t>т</a:t>
            </a:r>
            <a:r>
              <a:rPr dirty="0" sz="1600" spc="-160">
                <a:latin typeface="Tahoma"/>
                <a:cs typeface="Tahoma"/>
              </a:rPr>
              <a:t>»</a:t>
            </a:r>
            <a:r>
              <a:rPr dirty="0" sz="1600" spc="-229">
                <a:latin typeface="Tahoma"/>
                <a:cs typeface="Tahoma"/>
              </a:rPr>
              <a:t>: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-100">
                <a:latin typeface="Verdana"/>
                <a:cs typeface="Verdana"/>
              </a:rPr>
              <a:t>ф</a:t>
            </a:r>
            <a:r>
              <a:rPr dirty="0" sz="1600" spc="40">
                <a:latin typeface="Verdana"/>
                <a:cs typeface="Verdana"/>
              </a:rPr>
              <a:t>о</a:t>
            </a:r>
            <a:r>
              <a:rPr dirty="0" sz="1600" spc="100">
                <a:latin typeface="Verdana"/>
                <a:cs typeface="Verdana"/>
              </a:rPr>
              <a:t>р</a:t>
            </a:r>
            <a:r>
              <a:rPr dirty="0" sz="1600" spc="60">
                <a:latin typeface="Verdana"/>
                <a:cs typeface="Verdana"/>
              </a:rPr>
              <a:t>м</a:t>
            </a:r>
            <a:r>
              <a:rPr dirty="0" sz="1600" spc="55">
                <a:latin typeface="Verdana"/>
                <a:cs typeface="Verdana"/>
              </a:rPr>
              <a:t>а</a:t>
            </a:r>
            <a:r>
              <a:rPr dirty="0" sz="1600" spc="-35">
                <a:latin typeface="Verdana"/>
                <a:cs typeface="Verdana"/>
              </a:rPr>
              <a:t>т</a:t>
            </a:r>
            <a:r>
              <a:rPr dirty="0" sz="1600" spc="-20">
                <a:latin typeface="Verdana"/>
                <a:cs typeface="Verdana"/>
              </a:rPr>
              <a:t>ы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50">
                <a:latin typeface="Verdana"/>
                <a:cs typeface="Verdana"/>
              </a:rPr>
              <a:t>и  </a:t>
            </a:r>
            <a:r>
              <a:rPr dirty="0" sz="1600" spc="40">
                <a:latin typeface="Verdana"/>
                <a:cs typeface="Verdana"/>
              </a:rPr>
              <a:t>содержание</a:t>
            </a:r>
            <a:endParaRPr sz="1600">
              <a:latin typeface="Verdana"/>
              <a:cs typeface="Verdana"/>
            </a:endParaRPr>
          </a:p>
          <a:p>
            <a:pPr marL="198755" marR="765810" indent="-186055">
              <a:lnSpc>
                <a:spcPts val="1900"/>
              </a:lnSpc>
              <a:spcBef>
                <a:spcPts val="1195"/>
              </a:spcBef>
              <a:buClr>
                <a:srgbClr val="59BCB3"/>
              </a:buClr>
              <a:buFont typeface="Microsoft Sans Serif"/>
              <a:buChar char="●"/>
              <a:tabLst>
                <a:tab pos="192405" algn="l"/>
              </a:tabLst>
            </a:pPr>
            <a:r>
              <a:rPr dirty="0" sz="1600" spc="55">
                <a:latin typeface="Verdana"/>
                <a:cs typeface="Verdana"/>
              </a:rPr>
              <a:t>Приложение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-65">
                <a:latin typeface="Tahoma"/>
                <a:cs typeface="Tahoma"/>
              </a:rPr>
              <a:t>3.</a:t>
            </a:r>
            <a:r>
              <a:rPr dirty="0" sz="1600" spc="-80">
                <a:latin typeface="Tahoma"/>
                <a:cs typeface="Tahoma"/>
              </a:rPr>
              <a:t> </a:t>
            </a:r>
            <a:r>
              <a:rPr dirty="0" sz="1600" spc="55">
                <a:latin typeface="Verdana"/>
                <a:cs typeface="Verdana"/>
              </a:rPr>
              <a:t>Мероприятия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35">
                <a:latin typeface="Verdana"/>
                <a:cs typeface="Verdana"/>
              </a:rPr>
              <a:t>Недель</a:t>
            </a:r>
            <a:r>
              <a:rPr dirty="0" sz="1600" spc="-140">
                <a:latin typeface="Verdana"/>
                <a:cs typeface="Verdana"/>
              </a:rPr>
              <a:t> </a:t>
            </a:r>
            <a:r>
              <a:rPr dirty="0" sz="1600" spc="20">
                <a:latin typeface="Verdana"/>
                <a:cs typeface="Verdana"/>
              </a:rPr>
              <a:t>в </a:t>
            </a:r>
            <a:r>
              <a:rPr dirty="0" sz="1600" spc="-545">
                <a:latin typeface="Verdana"/>
                <a:cs typeface="Verdana"/>
              </a:rPr>
              <a:t> </a:t>
            </a:r>
            <a:r>
              <a:rPr dirty="0" sz="1600" spc="65">
                <a:latin typeface="Verdana"/>
                <a:cs typeface="Verdana"/>
              </a:rPr>
              <a:t>р</a:t>
            </a:r>
            <a:r>
              <a:rPr dirty="0" sz="1600" spc="60">
                <a:latin typeface="Verdana"/>
                <a:cs typeface="Verdana"/>
              </a:rPr>
              <a:t>е</a:t>
            </a:r>
            <a:r>
              <a:rPr dirty="0" sz="1600" spc="35">
                <a:latin typeface="Verdana"/>
                <a:cs typeface="Verdana"/>
              </a:rPr>
              <a:t>г</a:t>
            </a:r>
            <a:r>
              <a:rPr dirty="0" sz="1600" spc="40">
                <a:latin typeface="Verdana"/>
                <a:cs typeface="Verdana"/>
              </a:rPr>
              <a:t>и</a:t>
            </a:r>
            <a:r>
              <a:rPr dirty="0" sz="1600" spc="35">
                <a:latin typeface="Verdana"/>
                <a:cs typeface="Verdana"/>
              </a:rPr>
              <a:t>о</a:t>
            </a:r>
            <a:r>
              <a:rPr dirty="0" sz="1600" spc="50">
                <a:latin typeface="Verdana"/>
                <a:cs typeface="Verdana"/>
              </a:rPr>
              <a:t>н</a:t>
            </a:r>
            <a:r>
              <a:rPr dirty="0" sz="1600" spc="-30">
                <a:latin typeface="Verdana"/>
                <a:cs typeface="Verdana"/>
              </a:rPr>
              <a:t>а</a:t>
            </a:r>
            <a:r>
              <a:rPr dirty="0" sz="1600" spc="-110">
                <a:latin typeface="Verdana"/>
                <a:cs typeface="Verdana"/>
              </a:rPr>
              <a:t>х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170">
                <a:latin typeface="Verdana"/>
                <a:cs typeface="Verdana"/>
              </a:rPr>
              <a:t>Р</a:t>
            </a:r>
            <a:r>
              <a:rPr dirty="0" sz="1600" spc="155">
                <a:latin typeface="Verdana"/>
                <a:cs typeface="Verdana"/>
              </a:rPr>
              <a:t>Ф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023" y="1094232"/>
            <a:ext cx="1042415" cy="25298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517135" y="0"/>
            <a:ext cx="2688590" cy="3679190"/>
            <a:chOff x="4517135" y="0"/>
            <a:chExt cx="2688590" cy="36791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6695" y="0"/>
              <a:ext cx="911351" cy="5455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7135" y="0"/>
              <a:ext cx="2688336" cy="367893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5207" y="5445885"/>
            <a:ext cx="5436687" cy="52459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7246" y="10345419"/>
            <a:ext cx="1803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solidFill>
                  <a:srgbClr val="2A9196"/>
                </a:solidFill>
                <a:latin typeface="Verdana"/>
                <a:cs typeface="Verdana"/>
              </a:rPr>
              <a:t>20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926" y="5223762"/>
            <a:ext cx="5977573" cy="40218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7090" y="459740"/>
            <a:ext cx="6196330" cy="43751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">
              <a:lnSpc>
                <a:spcPct val="100000"/>
              </a:lnSpc>
              <a:spcBef>
                <a:spcPts val="865"/>
              </a:spcBef>
            </a:pP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П</a:t>
            </a: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90" b="1">
                <a:solidFill>
                  <a:srgbClr val="EE7D00"/>
                </a:solidFill>
                <a:latin typeface="Verdana"/>
                <a:cs typeface="Verdana"/>
              </a:rPr>
              <a:t>Л</a:t>
            </a:r>
            <a:r>
              <a:rPr dirty="0" sz="1800" spc="-20" b="1">
                <a:solidFill>
                  <a:srgbClr val="EE7D00"/>
                </a:solidFill>
                <a:latin typeface="Verdana"/>
                <a:cs typeface="Verdana"/>
              </a:rPr>
              <a:t>О</a:t>
            </a:r>
            <a:r>
              <a:rPr dirty="0" sz="1800" spc="-75" b="1">
                <a:solidFill>
                  <a:srgbClr val="EE7D00"/>
                </a:solidFill>
                <a:latin typeface="Verdana"/>
                <a:cs typeface="Verdana"/>
              </a:rPr>
              <a:t>Ж</a:t>
            </a:r>
            <a:r>
              <a:rPr dirty="0" sz="1800" spc="-30" b="1">
                <a:solidFill>
                  <a:srgbClr val="EE7D00"/>
                </a:solidFill>
                <a:latin typeface="Verdana"/>
                <a:cs typeface="Verdana"/>
              </a:rPr>
              <a:t>ЕН</a:t>
            </a: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20" b="1">
                <a:solidFill>
                  <a:srgbClr val="EE7D00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800" spc="-85" b="1">
                <a:solidFill>
                  <a:srgbClr val="EE7D00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МЕРОПРИЯТИЯ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НЕДЕЛЬ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РЕГИОНАХ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РФ</a:t>
            </a:r>
            <a:endParaRPr sz="1800">
              <a:latin typeface="Verdana"/>
              <a:cs typeface="Verdana"/>
            </a:endParaRPr>
          </a:p>
          <a:p>
            <a:pPr marL="35560" marR="5080">
              <a:lnSpc>
                <a:spcPct val="103299"/>
              </a:lnSpc>
              <a:spcBef>
                <a:spcPts val="910"/>
              </a:spcBef>
            </a:pPr>
            <a:r>
              <a:rPr dirty="0" sz="1200" spc="35">
                <a:latin typeface="Verdana"/>
                <a:cs typeface="Verdana"/>
              </a:rPr>
              <a:t>Дирекция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финансовой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грамотности</a:t>
            </a:r>
            <a:r>
              <a:rPr dirty="0" sz="1200" spc="210">
                <a:latin typeface="Verdana"/>
                <a:cs typeface="Verdana"/>
              </a:rPr>
              <a:t> </a:t>
            </a:r>
            <a:r>
              <a:rPr dirty="0" sz="1200" spc="90">
                <a:latin typeface="Verdana"/>
                <a:cs typeface="Verdana"/>
              </a:rPr>
              <a:t>НИФИ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Минфина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России</a:t>
            </a:r>
            <a:r>
              <a:rPr dirty="0" sz="1200" spc="204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приглашает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ваш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регион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присоединиться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Всероссийской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акции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Недель</a:t>
            </a:r>
            <a:r>
              <a:rPr dirty="0" sz="1200" spc="-5"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133985" indent="-99060">
              <a:lnSpc>
                <a:spcPts val="1415"/>
              </a:lnSpc>
              <a:buFont typeface="Tahoma"/>
              <a:buChar char="-"/>
              <a:tabLst>
                <a:tab pos="134620" algn="l"/>
              </a:tabLst>
            </a:pPr>
            <a:r>
              <a:rPr dirty="0" sz="1200" spc="25">
                <a:latin typeface="Verdana"/>
                <a:cs typeface="Verdana"/>
              </a:rPr>
              <a:t>принять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участие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мероприятиях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30">
                <a:latin typeface="Tahoma"/>
                <a:cs typeface="Tahoma"/>
              </a:rPr>
              <a:t>«</a:t>
            </a:r>
            <a:r>
              <a:rPr dirty="0" sz="1200" spc="30">
                <a:latin typeface="Verdana"/>
                <a:cs typeface="Verdana"/>
              </a:rPr>
              <a:t>ФинЗОЖ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Феста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для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детей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молодежи</a:t>
            </a:r>
            <a:r>
              <a:rPr dirty="0" sz="1200">
                <a:latin typeface="Tahoma"/>
                <a:cs typeface="Tahoma"/>
              </a:rPr>
              <a:t>»;</a:t>
            </a:r>
            <a:endParaRPr sz="1200">
              <a:latin typeface="Tahoma"/>
              <a:cs typeface="Tahoma"/>
            </a:endParaRPr>
          </a:p>
          <a:p>
            <a:pPr marL="194310" indent="-159385">
              <a:lnSpc>
                <a:spcPts val="1415"/>
              </a:lnSpc>
              <a:spcBef>
                <a:spcPts val="50"/>
              </a:spcBef>
              <a:buFont typeface="Tahoma"/>
              <a:buChar char="-"/>
              <a:tabLst>
                <a:tab pos="194945" algn="l"/>
              </a:tabLst>
            </a:pPr>
            <a:r>
              <a:rPr dirty="0" sz="1200" spc="30">
                <a:latin typeface="Verdana"/>
                <a:cs typeface="Verdana"/>
              </a:rPr>
              <a:t>Провести</a:t>
            </a:r>
            <a:r>
              <a:rPr dirty="0" sz="1200" spc="36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самостоятельно</a:t>
            </a:r>
            <a:r>
              <a:rPr dirty="0" sz="1200" spc="37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образовательные</a:t>
            </a:r>
            <a:r>
              <a:rPr dirty="0" sz="1200" spc="5">
                <a:latin typeface="Tahoma"/>
                <a:cs typeface="Tahoma"/>
              </a:rPr>
              <a:t>, 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15">
                <a:latin typeface="Verdana"/>
                <a:cs typeface="Verdana"/>
              </a:rPr>
              <a:t>просветительские</a:t>
            </a:r>
            <a:r>
              <a:rPr dirty="0" sz="1200" spc="370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365">
                <a:latin typeface="Verdana"/>
                <a:cs typeface="Verdana"/>
              </a:rPr>
              <a:t> </a:t>
            </a:r>
            <a:r>
              <a:rPr dirty="0" sz="1200" spc="-5">
                <a:latin typeface="Tahoma"/>
                <a:cs typeface="Tahoma"/>
              </a:rPr>
              <a:t>(</a:t>
            </a:r>
            <a:r>
              <a:rPr dirty="0" sz="1200" spc="-5">
                <a:latin typeface="Verdana"/>
                <a:cs typeface="Verdana"/>
              </a:rPr>
              <a:t>или</a:t>
            </a:r>
            <a:r>
              <a:rPr dirty="0" sz="1200" spc="-5"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35560">
              <a:lnSpc>
                <a:spcPts val="1415"/>
              </a:lnSpc>
            </a:pP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н</a:t>
            </a:r>
            <a:r>
              <a:rPr dirty="0" sz="1200" spc="-75">
                <a:latin typeface="Verdana"/>
                <a:cs typeface="Verdana"/>
              </a:rPr>
              <a:t>ф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55">
                <a:latin typeface="Verdana"/>
                <a:cs typeface="Verdana"/>
              </a:rPr>
              <a:t>р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ц</a:t>
            </a:r>
            <a:r>
              <a:rPr dirty="0" sz="1200" spc="40">
                <a:latin typeface="Verdana"/>
                <a:cs typeface="Verdana"/>
              </a:rPr>
              <a:t>ио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25">
                <a:latin typeface="Verdana"/>
                <a:cs typeface="Verdana"/>
              </a:rPr>
              <a:t>е</a:t>
            </a:r>
            <a:r>
              <a:rPr dirty="0" sz="1200" spc="-120">
                <a:latin typeface="Verdana"/>
                <a:cs typeface="Verdana"/>
              </a:rPr>
              <a:t> </a:t>
            </a:r>
            <a:r>
              <a:rPr dirty="0" sz="1200" spc="75">
                <a:latin typeface="Verdana"/>
                <a:cs typeface="Verdana"/>
              </a:rPr>
              <a:t>м</a:t>
            </a:r>
            <a:r>
              <a:rPr dirty="0" sz="1200" spc="55">
                <a:latin typeface="Verdana"/>
                <a:cs typeface="Verdana"/>
              </a:rPr>
              <a:t>е</a:t>
            </a:r>
            <a:r>
              <a:rPr dirty="0" sz="1200" spc="55">
                <a:latin typeface="Verdana"/>
                <a:cs typeface="Verdana"/>
              </a:rPr>
              <a:t>р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65">
                <a:latin typeface="Verdana"/>
                <a:cs typeface="Verdana"/>
              </a:rPr>
              <a:t>р</a:t>
            </a:r>
            <a:r>
              <a:rPr dirty="0" sz="1200" spc="60">
                <a:latin typeface="Verdana"/>
                <a:cs typeface="Verdana"/>
              </a:rPr>
              <a:t>и</a:t>
            </a:r>
            <a:r>
              <a:rPr dirty="0" sz="1200">
                <a:latin typeface="Verdana"/>
                <a:cs typeface="Verdana"/>
              </a:rPr>
              <a:t>я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>
                <a:latin typeface="Verdana"/>
                <a:cs typeface="Verdana"/>
              </a:rPr>
              <a:t>я</a:t>
            </a:r>
            <a:r>
              <a:rPr dirty="0" sz="1200" spc="-11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35560" marR="5080">
              <a:lnSpc>
                <a:spcPct val="99400"/>
              </a:lnSpc>
              <a:tabLst>
                <a:tab pos="991869" algn="l"/>
                <a:tab pos="2821305" algn="l"/>
                <a:tab pos="4480560" algn="l"/>
                <a:tab pos="5455285" algn="l"/>
              </a:tabLst>
            </a:pPr>
            <a:r>
              <a:rPr dirty="0" sz="1200" spc="30">
                <a:latin typeface="Verdana"/>
                <a:cs typeface="Verdana"/>
              </a:rPr>
              <a:t>Если</a:t>
            </a:r>
            <a:r>
              <a:rPr dirty="0" sz="1200" spc="16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вы</a:t>
            </a:r>
            <a:r>
              <a:rPr dirty="0" sz="1200" spc="15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планируете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самостоятельно</a:t>
            </a:r>
            <a:r>
              <a:rPr dirty="0" sz="1200" spc="16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организовать</a:t>
            </a:r>
            <a:r>
              <a:rPr dirty="0" sz="1200" spc="160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мероприятия</a:t>
            </a:r>
            <a:r>
              <a:rPr dirty="0" sz="1200" spc="16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155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вашем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регионе</a:t>
            </a:r>
            <a:r>
              <a:rPr dirty="0" sz="1200" spc="15">
                <a:latin typeface="Tahoma"/>
                <a:cs typeface="Tahoma"/>
              </a:rPr>
              <a:t>, </a:t>
            </a:r>
            <a:r>
              <a:rPr dirty="0" sz="1200" spc="15">
                <a:latin typeface="Verdana"/>
                <a:cs typeface="Verdana"/>
              </a:rPr>
              <a:t>для </a:t>
            </a:r>
            <a:r>
              <a:rPr dirty="0" sz="1200" spc="20">
                <a:latin typeface="Verdana"/>
                <a:cs typeface="Verdana"/>
              </a:rPr>
              <a:t>вовлечения </a:t>
            </a:r>
            <a:r>
              <a:rPr dirty="0" sz="1200" spc="15">
                <a:latin typeface="Verdana"/>
                <a:cs typeface="Verdana"/>
              </a:rPr>
              <a:t>детей </a:t>
            </a:r>
            <a:r>
              <a:rPr dirty="0" sz="1200" spc="55">
                <a:latin typeface="Verdana"/>
                <a:cs typeface="Verdana"/>
              </a:rPr>
              <a:t>и </a:t>
            </a:r>
            <a:r>
              <a:rPr dirty="0" sz="1200" spc="35">
                <a:latin typeface="Verdana"/>
                <a:cs typeface="Verdana"/>
              </a:rPr>
              <a:t>молодежи </a:t>
            </a:r>
            <a:r>
              <a:rPr dirty="0" sz="1200" spc="15">
                <a:latin typeface="Verdana"/>
                <a:cs typeface="Verdana"/>
              </a:rPr>
              <a:t>разработан </a:t>
            </a:r>
            <a:r>
              <a:rPr dirty="0" sz="1200" spc="35">
                <a:latin typeface="Verdana"/>
                <a:cs typeface="Verdana"/>
              </a:rPr>
              <a:t>ряд </a:t>
            </a:r>
            <a:r>
              <a:rPr dirty="0" sz="1200" spc="5">
                <a:latin typeface="Verdana"/>
                <a:cs typeface="Verdana"/>
              </a:rPr>
              <a:t>материалов</a:t>
            </a:r>
            <a:r>
              <a:rPr dirty="0" sz="1200" spc="5">
                <a:latin typeface="Tahoma"/>
                <a:cs typeface="Tahoma"/>
              </a:rPr>
              <a:t>: 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20">
                <a:latin typeface="Verdana"/>
                <a:cs typeface="Verdana"/>
              </a:rPr>
              <a:t>ш</a:t>
            </a:r>
            <a:r>
              <a:rPr dirty="0" sz="1200" spc="1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15">
                <a:latin typeface="Verdana"/>
                <a:cs typeface="Verdana"/>
              </a:rPr>
              <a:t>ы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н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Tahoma"/>
                <a:cs typeface="Tahoma"/>
              </a:rPr>
              <a:t>-</a:t>
            </a:r>
            <a:r>
              <a:rPr dirty="0" sz="1200" spc="10">
                <a:latin typeface="Verdana"/>
                <a:cs typeface="Verdana"/>
              </a:rPr>
              <a:t>б</a:t>
            </a:r>
            <a:r>
              <a:rPr dirty="0" sz="1200" spc="1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нн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-110">
                <a:latin typeface="Tahoma"/>
                <a:cs typeface="Tahoma"/>
              </a:rPr>
              <a:t>,</a:t>
            </a:r>
            <a:r>
              <a:rPr dirty="0" sz="1200">
                <a:latin typeface="Tahoma"/>
                <a:cs typeface="Tahoma"/>
              </a:rPr>
              <a:t>	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н</a:t>
            </a:r>
            <a:r>
              <a:rPr dirty="0" sz="1200" spc="-75">
                <a:latin typeface="Verdana"/>
                <a:cs typeface="Verdana"/>
              </a:rPr>
              <a:t>ф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55">
                <a:latin typeface="Verdana"/>
                <a:cs typeface="Verdana"/>
              </a:rPr>
              <a:t>р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ц</a:t>
            </a:r>
            <a:r>
              <a:rPr dirty="0" sz="1200" spc="40">
                <a:latin typeface="Verdana"/>
                <a:cs typeface="Verdana"/>
              </a:rPr>
              <a:t>ио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-80">
                <a:latin typeface="Verdana"/>
                <a:cs typeface="Verdana"/>
              </a:rPr>
              <a:t>х</a:t>
            </a:r>
            <a:r>
              <a:rPr dirty="0" sz="1200">
                <a:latin typeface="Verdana"/>
                <a:cs typeface="Verdana"/>
              </a:rPr>
              <a:t>	</a:t>
            </a:r>
            <a:r>
              <a:rPr dirty="0" sz="1200" spc="35">
                <a:latin typeface="Verdana"/>
                <a:cs typeface="Verdana"/>
              </a:rPr>
              <a:t>л</a:t>
            </a:r>
            <a:r>
              <a:rPr dirty="0" sz="1200" spc="3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110">
                <a:latin typeface="Tahoma"/>
                <a:cs typeface="Tahoma"/>
              </a:rPr>
              <a:t>,</a:t>
            </a:r>
            <a:r>
              <a:rPr dirty="0" sz="1200">
                <a:latin typeface="Tahoma"/>
                <a:cs typeface="Tahoma"/>
              </a:rPr>
              <a:t>	</a:t>
            </a:r>
            <a:r>
              <a:rPr dirty="0" sz="1200" spc="10">
                <a:latin typeface="Verdana"/>
                <a:cs typeface="Verdana"/>
              </a:rPr>
              <a:t>пла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  </a:t>
            </a:r>
            <a:r>
              <a:rPr dirty="0" sz="1200" spc="25">
                <a:latin typeface="Verdana"/>
                <a:cs typeface="Verdana"/>
              </a:rPr>
              <a:t>социальной</a:t>
            </a:r>
            <a:r>
              <a:rPr dirty="0" sz="1200" spc="-12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рекламы</a:t>
            </a:r>
            <a:r>
              <a:rPr dirty="0" sz="1200" spc="5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ahoma"/>
              <a:cs typeface="Tahoma"/>
            </a:endParaRPr>
          </a:p>
          <a:p>
            <a:pPr marL="35560" marR="355600">
              <a:lnSpc>
                <a:spcPts val="1420"/>
              </a:lnSpc>
              <a:spcBef>
                <a:spcPts val="5"/>
              </a:spcBef>
            </a:pPr>
            <a:r>
              <a:rPr dirty="0" sz="1200">
                <a:latin typeface="Verdana"/>
                <a:cs typeface="Verdana"/>
              </a:rPr>
              <a:t>Их </a:t>
            </a:r>
            <a:r>
              <a:rPr dirty="0" sz="1200" spc="50">
                <a:latin typeface="Verdana"/>
                <a:cs typeface="Verdana"/>
              </a:rPr>
              <a:t>можно </a:t>
            </a:r>
            <a:r>
              <a:rPr dirty="0" sz="1200" spc="-15">
                <a:latin typeface="Verdana"/>
                <a:cs typeface="Verdana"/>
              </a:rPr>
              <a:t>скачать </a:t>
            </a:r>
            <a:r>
              <a:rPr dirty="0" sz="1200" spc="15">
                <a:latin typeface="Verdana"/>
                <a:cs typeface="Verdana"/>
              </a:rPr>
              <a:t>для </a:t>
            </a:r>
            <a:r>
              <a:rPr dirty="0" sz="1200" spc="20">
                <a:latin typeface="Verdana"/>
                <a:cs typeface="Verdana"/>
              </a:rPr>
              <a:t>последующего использования </a:t>
            </a:r>
            <a:r>
              <a:rPr dirty="0" sz="1200" spc="55">
                <a:latin typeface="Verdana"/>
                <a:cs typeface="Verdana"/>
              </a:rPr>
              <a:t>и </a:t>
            </a:r>
            <a:r>
              <a:rPr dirty="0" sz="1200" spc="5">
                <a:latin typeface="Verdana"/>
                <a:cs typeface="Verdana"/>
              </a:rPr>
              <a:t>изготовления</a:t>
            </a:r>
            <a:r>
              <a:rPr dirty="0" sz="1200" spc="5">
                <a:latin typeface="Tahoma"/>
                <a:cs typeface="Tahoma"/>
              </a:rPr>
              <a:t>. 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5">
                <a:latin typeface="Verdana"/>
                <a:cs typeface="Verdana"/>
              </a:rPr>
              <a:t>Ссылку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для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скачивания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макетов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найдете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тут</a:t>
            </a:r>
            <a:r>
              <a:rPr dirty="0" sz="1200" spc="-75">
                <a:latin typeface="Tahoma"/>
                <a:cs typeface="Tahoma"/>
              </a:rPr>
              <a:t>: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u="sng" sz="12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Моифинансы.рф/my-money-fest</a:t>
            </a:r>
            <a:r>
              <a:rPr dirty="0" sz="1200" spc="-10" b="1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Calibri"/>
              <a:cs typeface="Calibri"/>
            </a:endParaRPr>
          </a:p>
          <a:p>
            <a:pPr algn="just" marL="35560" marR="5080">
              <a:lnSpc>
                <a:spcPct val="100800"/>
              </a:lnSpc>
            </a:pPr>
            <a:r>
              <a:rPr dirty="0" sz="1200" spc="55">
                <a:latin typeface="Verdana"/>
                <a:cs typeface="Verdana"/>
              </a:rPr>
              <a:t>По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итогам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проведения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Недель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Дирекцией</a:t>
            </a:r>
            <a:r>
              <a:rPr dirty="0" sz="1200" spc="-35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финансовой</a:t>
            </a:r>
            <a:r>
              <a:rPr dirty="0" sz="1200" spc="-4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грамотности</a:t>
            </a:r>
            <a:r>
              <a:rPr dirty="0" sz="1200" spc="-30">
                <a:latin typeface="Verdana"/>
                <a:cs typeface="Verdana"/>
              </a:rPr>
              <a:t> </a:t>
            </a:r>
            <a:r>
              <a:rPr dirty="0" sz="1200" spc="90">
                <a:latin typeface="Verdana"/>
                <a:cs typeface="Verdana"/>
              </a:rPr>
              <a:t>НИФИ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Минфина </a:t>
            </a:r>
            <a:r>
              <a:rPr dirty="0" sz="1200" spc="50">
                <a:latin typeface="Verdana"/>
                <a:cs typeface="Verdana"/>
              </a:rPr>
              <a:t>России </a:t>
            </a:r>
            <a:r>
              <a:rPr dirty="0" sz="1200" spc="5">
                <a:latin typeface="Verdana"/>
                <a:cs typeface="Verdana"/>
              </a:rPr>
              <a:t>будет </a:t>
            </a:r>
            <a:r>
              <a:rPr dirty="0" sz="1200" spc="20">
                <a:latin typeface="Verdana"/>
                <a:cs typeface="Verdana"/>
              </a:rPr>
              <a:t>подготовлен </a:t>
            </a:r>
            <a:r>
              <a:rPr dirty="0" sz="1200" spc="-25">
                <a:latin typeface="Verdana"/>
                <a:cs typeface="Verdana"/>
              </a:rPr>
              <a:t>отчет</a:t>
            </a:r>
            <a:r>
              <a:rPr dirty="0" sz="1200" spc="-25">
                <a:latin typeface="Tahoma"/>
                <a:cs typeface="Tahoma"/>
              </a:rPr>
              <a:t>. </a:t>
            </a:r>
            <a:r>
              <a:rPr dirty="0" sz="1200" spc="30">
                <a:latin typeface="Verdana"/>
                <a:cs typeface="Verdana"/>
              </a:rPr>
              <a:t>Предлагаем вам </a:t>
            </a:r>
            <a:r>
              <a:rPr dirty="0" sz="1200" spc="15">
                <a:latin typeface="Verdana"/>
                <a:cs typeface="Verdana"/>
              </a:rPr>
              <a:t>направить </a:t>
            </a:r>
            <a:r>
              <a:rPr dirty="0" sz="1200" spc="10">
                <a:latin typeface="Verdana"/>
                <a:cs typeface="Verdana"/>
              </a:rPr>
              <a:t>на 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почту </a:t>
            </a:r>
            <a:r>
              <a:rPr dirty="0" sz="1200" spc="25">
                <a:latin typeface="Verdana"/>
                <a:cs typeface="Verdana"/>
              </a:rPr>
              <a:t>Недель </a:t>
            </a:r>
            <a:r>
              <a:rPr dirty="0" u="sng" sz="1200" spc="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  <a:hlinkClick r:id="rId5"/>
              </a:rPr>
              <a:t>regions_fg@nifi.ru</a:t>
            </a:r>
            <a:r>
              <a:rPr dirty="0" sz="1200" spc="15" b="1">
                <a:solidFill>
                  <a:srgbClr val="0563C1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45" b="1">
                <a:latin typeface="Verdana"/>
                <a:cs typeface="Verdana"/>
              </a:rPr>
              <a:t>справку </a:t>
            </a:r>
            <a:r>
              <a:rPr dirty="0" sz="1200" spc="-40" b="1">
                <a:latin typeface="Verdana"/>
                <a:cs typeface="Verdana"/>
              </a:rPr>
              <a:t>о </a:t>
            </a:r>
            <a:r>
              <a:rPr dirty="0" sz="1200" spc="-45" b="1">
                <a:latin typeface="Verdana"/>
                <a:cs typeface="Verdana"/>
              </a:rPr>
              <a:t>проведенных </a:t>
            </a:r>
            <a:r>
              <a:rPr dirty="0" sz="1200" spc="-35" b="1">
                <a:latin typeface="Verdana"/>
                <a:cs typeface="Verdana"/>
              </a:rPr>
              <a:t>мероприятиях </a:t>
            </a:r>
            <a:r>
              <a:rPr dirty="0" sz="1200" spc="-15" b="1">
                <a:latin typeface="Verdana"/>
                <a:cs typeface="Verdana"/>
              </a:rPr>
              <a:t>и </a:t>
            </a:r>
            <a:r>
              <a:rPr dirty="0" sz="1200" spc="-10" b="1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наиболее яркие </a:t>
            </a:r>
            <a:r>
              <a:rPr dirty="0" sz="1200" spc="10">
                <a:latin typeface="Verdana"/>
                <a:cs typeface="Verdana"/>
              </a:rPr>
              <a:t>фотоматериалы региональных </a:t>
            </a:r>
            <a:r>
              <a:rPr dirty="0" sz="1200" spc="40">
                <a:latin typeface="Verdana"/>
                <a:cs typeface="Verdana"/>
              </a:rPr>
              <a:t>мероприятий </a:t>
            </a:r>
            <a:r>
              <a:rPr dirty="0" sz="1200" spc="20">
                <a:latin typeface="Verdana"/>
                <a:cs typeface="Verdana"/>
              </a:rPr>
              <a:t>и</a:t>
            </a:r>
            <a:r>
              <a:rPr dirty="0" sz="1200" spc="20">
                <a:latin typeface="Tahoma"/>
                <a:cs typeface="Tahoma"/>
              </a:rPr>
              <a:t>/</a:t>
            </a:r>
            <a:r>
              <a:rPr dirty="0" sz="1200" spc="20">
                <a:latin typeface="Verdana"/>
                <a:cs typeface="Verdana"/>
              </a:rPr>
              <a:t>или </a:t>
            </a:r>
            <a:r>
              <a:rPr dirty="0" sz="1200" spc="15">
                <a:latin typeface="Verdana"/>
                <a:cs typeface="Verdana"/>
              </a:rPr>
              <a:t>ссылки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на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н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Tahoma"/>
                <a:cs typeface="Tahoma"/>
              </a:rPr>
              <a:t>-</a:t>
            </a:r>
            <a:r>
              <a:rPr dirty="0" sz="1200" spc="-5">
                <a:latin typeface="Verdana"/>
                <a:cs typeface="Verdana"/>
              </a:rPr>
              <a:t>с</a:t>
            </a:r>
            <a:r>
              <a:rPr dirty="0" sz="1200" spc="-10">
                <a:latin typeface="Verdana"/>
                <a:cs typeface="Verdana"/>
              </a:rPr>
              <a:t>т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ц</a:t>
            </a:r>
            <a:r>
              <a:rPr dirty="0" sz="1200" spc="-15">
                <a:latin typeface="Verdana"/>
                <a:cs typeface="Verdana"/>
              </a:rPr>
              <a:t>ы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д</a:t>
            </a:r>
            <a:r>
              <a:rPr dirty="0" sz="1200" spc="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нн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-80">
                <a:latin typeface="Verdana"/>
                <a:cs typeface="Verdana"/>
              </a:rPr>
              <a:t>х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75">
                <a:latin typeface="Verdana"/>
                <a:cs typeface="Verdana"/>
              </a:rPr>
              <a:t>м</a:t>
            </a:r>
            <a:r>
              <a:rPr dirty="0" sz="1200" spc="55">
                <a:latin typeface="Verdana"/>
                <a:cs typeface="Verdana"/>
              </a:rPr>
              <a:t>е</a:t>
            </a:r>
            <a:r>
              <a:rPr dirty="0" sz="1200" spc="55">
                <a:latin typeface="Verdana"/>
                <a:cs typeface="Verdana"/>
              </a:rPr>
              <a:t>р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65">
                <a:latin typeface="Verdana"/>
                <a:cs typeface="Verdana"/>
              </a:rPr>
              <a:t>р</a:t>
            </a:r>
            <a:r>
              <a:rPr dirty="0" sz="1200" spc="60">
                <a:latin typeface="Verdana"/>
                <a:cs typeface="Verdana"/>
              </a:rPr>
              <a:t>и</a:t>
            </a:r>
            <a:r>
              <a:rPr dirty="0" sz="1200">
                <a:latin typeface="Verdana"/>
                <a:cs typeface="Verdana"/>
              </a:rPr>
              <a:t>я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0">
                <a:latin typeface="Verdana"/>
                <a:cs typeface="Verdana"/>
              </a:rPr>
              <a:t>ий</a:t>
            </a:r>
            <a:r>
              <a:rPr dirty="0" sz="1200" spc="-11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6296" y="10345419"/>
            <a:ext cx="1422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85">
                <a:solidFill>
                  <a:srgbClr val="2A9196"/>
                </a:solidFill>
                <a:latin typeface="Verdana"/>
                <a:cs typeface="Verdana"/>
              </a:rPr>
              <a:t>21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3" y="1535176"/>
            <a:ext cx="6163945" cy="162306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899"/>
              </a:lnSpc>
              <a:spcBef>
                <a:spcPts val="85"/>
              </a:spcBef>
            </a:pPr>
            <a:r>
              <a:rPr dirty="0" sz="1300" spc="40">
                <a:latin typeface="Verdana"/>
                <a:cs typeface="Verdana"/>
              </a:rPr>
              <a:t>Приглашаем</a:t>
            </a:r>
            <a:r>
              <a:rPr dirty="0" sz="1300" spc="4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финансовые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органы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субъектов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130">
                <a:latin typeface="Verdana"/>
                <a:cs typeface="Verdana"/>
              </a:rPr>
              <a:t>РФ </a:t>
            </a:r>
            <a:r>
              <a:rPr dirty="0" sz="1300" spc="15">
                <a:latin typeface="Verdana"/>
                <a:cs typeface="Verdana"/>
              </a:rPr>
              <a:t>организовать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60">
                <a:latin typeface="Verdana"/>
                <a:cs typeface="Verdana"/>
              </a:rPr>
              <a:t>и </a:t>
            </a:r>
            <a:r>
              <a:rPr dirty="0" sz="1300" spc="65">
                <a:latin typeface="Verdana"/>
                <a:cs typeface="Verdana"/>
              </a:rPr>
              <a:t> </a:t>
            </a:r>
            <a:r>
              <a:rPr dirty="0" sz="1300" spc="55">
                <a:latin typeface="Verdana"/>
                <a:cs typeface="Verdana"/>
              </a:rPr>
              <a:t>пр</a:t>
            </a:r>
            <a:r>
              <a:rPr dirty="0" sz="1300" spc="20">
                <a:latin typeface="Verdana"/>
                <a:cs typeface="Verdana"/>
              </a:rPr>
              <a:t>ов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10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в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30">
                <a:latin typeface="Verdana"/>
                <a:cs typeface="Verdana"/>
              </a:rPr>
              <a:t>ш</a:t>
            </a:r>
            <a:r>
              <a:rPr dirty="0" sz="1300" spc="10">
                <a:latin typeface="Verdana"/>
                <a:cs typeface="Verdana"/>
              </a:rPr>
              <a:t>к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-55">
                <a:latin typeface="Verdana"/>
                <a:cs typeface="Verdana"/>
              </a:rPr>
              <a:t>ах</a:t>
            </a:r>
            <a:r>
              <a:rPr dirty="0" sz="1300" spc="-105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п</a:t>
            </a:r>
            <a:r>
              <a:rPr dirty="0" sz="1300" spc="40">
                <a:latin typeface="Verdana"/>
                <a:cs typeface="Verdana"/>
              </a:rPr>
              <a:t>о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в</a:t>
            </a:r>
            <a:r>
              <a:rPr dirty="0" sz="1300" spc="30">
                <a:latin typeface="Verdana"/>
                <a:cs typeface="Verdana"/>
              </a:rPr>
              <a:t>с</a:t>
            </a:r>
            <a:r>
              <a:rPr dirty="0" sz="1300" spc="35">
                <a:latin typeface="Verdana"/>
                <a:cs typeface="Verdana"/>
              </a:rPr>
              <a:t>е</a:t>
            </a:r>
            <a:r>
              <a:rPr dirty="0" sz="1300" spc="45">
                <a:latin typeface="Verdana"/>
                <a:cs typeface="Verdana"/>
              </a:rPr>
              <a:t>й</a:t>
            </a:r>
            <a:r>
              <a:rPr dirty="0" sz="1300" spc="-105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с</a:t>
            </a:r>
            <a:r>
              <a:rPr dirty="0" sz="1300" spc="-5">
                <a:latin typeface="Verdana"/>
                <a:cs typeface="Verdana"/>
              </a:rPr>
              <a:t>т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55">
                <a:latin typeface="Verdana"/>
                <a:cs typeface="Verdana"/>
              </a:rPr>
              <a:t>пр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-45">
                <a:latin typeface="Verdana"/>
                <a:cs typeface="Verdana"/>
              </a:rPr>
              <a:t>у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5">
                <a:latin typeface="Verdana"/>
                <a:cs typeface="Verdana"/>
              </a:rPr>
              <a:t>оч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40">
                <a:latin typeface="Verdana"/>
                <a:cs typeface="Verdana"/>
              </a:rPr>
              <a:t>нн</a:t>
            </a:r>
            <a:r>
              <a:rPr dirty="0" sz="1300" spc="-15">
                <a:latin typeface="Verdana"/>
                <a:cs typeface="Verdana"/>
              </a:rPr>
              <a:t>ы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-15">
                <a:latin typeface="Verdana"/>
                <a:cs typeface="Verdana"/>
              </a:rPr>
              <a:t>к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50">
                <a:latin typeface="Verdana"/>
                <a:cs typeface="Verdana"/>
              </a:rPr>
              <a:t>Не</a:t>
            </a:r>
            <a:r>
              <a:rPr dirty="0" sz="1300" spc="35">
                <a:latin typeface="Verdana"/>
                <a:cs typeface="Verdana"/>
              </a:rPr>
              <a:t>д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5">
                <a:latin typeface="Verdana"/>
                <a:cs typeface="Verdana"/>
              </a:rPr>
              <a:t>я</a:t>
            </a:r>
            <a:r>
              <a:rPr dirty="0" sz="1300" spc="120">
                <a:latin typeface="Verdana"/>
                <a:cs typeface="Verdana"/>
              </a:rPr>
              <a:t>м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ур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100">
                <a:latin typeface="Verdana"/>
                <a:cs typeface="Verdana"/>
              </a:rPr>
              <a:t> </a:t>
            </a:r>
            <a:r>
              <a:rPr dirty="0" sz="1300" spc="25">
                <a:latin typeface="Verdana"/>
                <a:cs typeface="Verdana"/>
              </a:rPr>
              <a:t>по  </a:t>
            </a:r>
            <a:r>
              <a:rPr dirty="0" sz="1300" spc="20">
                <a:latin typeface="Verdana"/>
                <a:cs typeface="Verdana"/>
              </a:rPr>
              <a:t>финансовой</a:t>
            </a:r>
            <a:r>
              <a:rPr dirty="0" sz="1300" spc="25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грамотности</a:t>
            </a:r>
            <a:r>
              <a:rPr dirty="0" sz="1300" spc="15">
                <a:latin typeface="Tahoma"/>
                <a:cs typeface="Tahoma"/>
              </a:rPr>
              <a:t>,</a:t>
            </a:r>
            <a:r>
              <a:rPr dirty="0" sz="1300" spc="20">
                <a:latin typeface="Tahoma"/>
                <a:cs typeface="Tahoma"/>
              </a:rPr>
              <a:t> </a:t>
            </a:r>
            <a:r>
              <a:rPr dirty="0" sz="1300" spc="15">
                <a:latin typeface="Verdana"/>
                <a:cs typeface="Verdana"/>
              </a:rPr>
              <a:t>в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рамках</a:t>
            </a:r>
            <a:r>
              <a:rPr dirty="0" sz="1300" spc="1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которых</a:t>
            </a:r>
            <a:r>
              <a:rPr dirty="0" sz="1300">
                <a:latin typeface="Verdana"/>
                <a:cs typeface="Verdana"/>
              </a:rPr>
              <a:t> </a:t>
            </a:r>
            <a:r>
              <a:rPr dirty="0" sz="1300" spc="50">
                <a:latin typeface="Verdana"/>
                <a:cs typeface="Verdana"/>
              </a:rPr>
              <a:t>можно </a:t>
            </a:r>
            <a:r>
              <a:rPr dirty="0" sz="1300" spc="15">
                <a:latin typeface="Verdana"/>
                <a:cs typeface="Verdana"/>
              </a:rPr>
              <a:t>использовать </a:t>
            </a:r>
            <a:r>
              <a:rPr dirty="0" sz="1300" spc="20">
                <a:latin typeface="Verdana"/>
                <a:cs typeface="Verdana"/>
              </a:rPr>
              <a:t> </a:t>
            </a:r>
            <a:r>
              <a:rPr dirty="0" sz="1300" spc="5">
                <a:latin typeface="Verdana"/>
                <a:cs typeface="Verdana"/>
              </a:rPr>
              <a:t>материалы</a:t>
            </a:r>
            <a:r>
              <a:rPr dirty="0" sz="1300" spc="5">
                <a:latin typeface="Tahoma"/>
                <a:cs typeface="Tahoma"/>
              </a:rPr>
              <a:t>, </a:t>
            </a:r>
            <a:r>
              <a:rPr dirty="0" sz="1300" spc="20">
                <a:latin typeface="Verdana"/>
                <a:cs typeface="Verdana"/>
              </a:rPr>
              <a:t>разработанные </a:t>
            </a:r>
            <a:r>
              <a:rPr dirty="0" sz="1300" spc="45">
                <a:latin typeface="Verdana"/>
                <a:cs typeface="Verdana"/>
              </a:rPr>
              <a:t>Дирекцией </a:t>
            </a:r>
            <a:r>
              <a:rPr dirty="0" sz="1300" spc="20">
                <a:latin typeface="Verdana"/>
                <a:cs typeface="Verdana"/>
              </a:rPr>
              <a:t>финансовой </a:t>
            </a:r>
            <a:r>
              <a:rPr dirty="0" sz="1300" spc="15">
                <a:latin typeface="Verdana"/>
                <a:cs typeface="Verdana"/>
              </a:rPr>
              <a:t>грамотности</a:t>
            </a:r>
            <a:r>
              <a:rPr dirty="0" sz="1300" spc="15">
                <a:latin typeface="Tahoma"/>
                <a:cs typeface="Tahoma"/>
              </a:rPr>
              <a:t>. </a:t>
            </a:r>
            <a:r>
              <a:rPr dirty="0" sz="1300" spc="35">
                <a:latin typeface="Verdana"/>
                <a:cs typeface="Verdana"/>
              </a:rPr>
              <a:t>Вы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30">
                <a:latin typeface="Verdana"/>
                <a:cs typeface="Verdana"/>
              </a:rPr>
              <a:t>можете </a:t>
            </a:r>
            <a:r>
              <a:rPr dirty="0" sz="1300" spc="20">
                <a:latin typeface="Verdana"/>
                <a:cs typeface="Verdana"/>
              </a:rPr>
              <a:t>поговорить </a:t>
            </a:r>
            <a:r>
              <a:rPr dirty="0" sz="1300" spc="35">
                <a:latin typeface="Verdana"/>
                <a:cs typeface="Verdana"/>
              </a:rPr>
              <a:t>с </a:t>
            </a:r>
            <a:r>
              <a:rPr dirty="0" sz="1300" spc="30">
                <a:latin typeface="Verdana"/>
                <a:cs typeface="Verdana"/>
              </a:rPr>
              <a:t>детьми </a:t>
            </a:r>
            <a:r>
              <a:rPr dirty="0" sz="1300" spc="35">
                <a:latin typeface="Verdana"/>
                <a:cs typeface="Verdana"/>
              </a:rPr>
              <a:t>о </a:t>
            </a:r>
            <a:r>
              <a:rPr dirty="0" sz="1300" spc="20">
                <a:latin typeface="Verdana"/>
                <a:cs typeface="Verdana"/>
              </a:rPr>
              <a:t>финансовой </a:t>
            </a:r>
            <a:r>
              <a:rPr dirty="0" sz="1300" spc="10">
                <a:latin typeface="Verdana"/>
                <a:cs typeface="Verdana"/>
              </a:rPr>
              <a:t>грамотности</a:t>
            </a:r>
            <a:r>
              <a:rPr dirty="0" sz="1300" spc="10">
                <a:latin typeface="Tahoma"/>
                <a:cs typeface="Tahoma"/>
              </a:rPr>
              <a:t>: </a:t>
            </a:r>
            <a:r>
              <a:rPr dirty="0" sz="1300">
                <a:latin typeface="Verdana"/>
                <a:cs typeface="Verdana"/>
              </a:rPr>
              <a:t>рассказать 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45">
                <a:latin typeface="Verdana"/>
                <a:cs typeface="Verdana"/>
              </a:rPr>
              <a:t>об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устройстве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финансовой</a:t>
            </a:r>
            <a:r>
              <a:rPr dirty="0" sz="1300" spc="-105">
                <a:latin typeface="Verdana"/>
                <a:cs typeface="Verdana"/>
              </a:rPr>
              <a:t> </a:t>
            </a:r>
            <a:r>
              <a:rPr dirty="0" sz="1300" spc="35">
                <a:latin typeface="Verdana"/>
                <a:cs typeface="Verdana"/>
              </a:rPr>
              <a:t>системы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страны</a:t>
            </a:r>
            <a:r>
              <a:rPr dirty="0" sz="1300" spc="-5">
                <a:latin typeface="Tahoma"/>
                <a:cs typeface="Tahoma"/>
              </a:rPr>
              <a:t>,</a:t>
            </a:r>
            <a:r>
              <a:rPr dirty="0" sz="1300" spc="-60">
                <a:latin typeface="Tahoma"/>
                <a:cs typeface="Tahoma"/>
              </a:rPr>
              <a:t> </a:t>
            </a:r>
            <a:r>
              <a:rPr dirty="0" sz="1300">
                <a:latin typeface="Verdana"/>
                <a:cs typeface="Verdana"/>
              </a:rPr>
              <a:t>обсудить</a:t>
            </a:r>
            <a:r>
              <a:rPr dirty="0" sz="1300">
                <a:latin typeface="Tahoma"/>
                <a:cs typeface="Tahoma"/>
              </a:rPr>
              <a:t>,</a:t>
            </a:r>
            <a:r>
              <a:rPr dirty="0" sz="1300" spc="-65">
                <a:latin typeface="Tahoma"/>
                <a:cs typeface="Tahoma"/>
              </a:rPr>
              <a:t> </a:t>
            </a:r>
            <a:r>
              <a:rPr dirty="0" sz="1300" spc="-20">
                <a:latin typeface="Verdana"/>
                <a:cs typeface="Verdana"/>
              </a:rPr>
              <a:t>как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финансовая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грамотность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15">
                <a:latin typeface="Verdana"/>
                <a:cs typeface="Verdana"/>
              </a:rPr>
              <a:t>влияет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10">
                <a:latin typeface="Verdana"/>
                <a:cs typeface="Verdana"/>
              </a:rPr>
              <a:t>на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20">
                <a:latin typeface="Verdana"/>
                <a:cs typeface="Verdana"/>
              </a:rPr>
              <a:t>благосостояние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45">
                <a:latin typeface="Verdana"/>
                <a:cs typeface="Verdana"/>
              </a:rPr>
              <a:t>семьи</a:t>
            </a:r>
            <a:r>
              <a:rPr dirty="0" sz="1300" spc="-110">
                <a:latin typeface="Verdana"/>
                <a:cs typeface="Verdana"/>
              </a:rPr>
              <a:t> 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>
                <a:latin typeface="Verdana"/>
                <a:cs typeface="Verdana"/>
              </a:rPr>
              <a:t>государства</a:t>
            </a:r>
            <a:r>
              <a:rPr dirty="0" sz="1300">
                <a:latin typeface="Tahoma"/>
                <a:cs typeface="Tahoma"/>
              </a:rPr>
              <a:t>,</a:t>
            </a:r>
            <a:r>
              <a:rPr dirty="0" sz="1300" spc="-65">
                <a:latin typeface="Tahoma"/>
                <a:cs typeface="Tahoma"/>
              </a:rPr>
              <a:t> </a:t>
            </a:r>
            <a:r>
              <a:rPr dirty="0" sz="1300" spc="30">
                <a:latin typeface="Verdana"/>
                <a:cs typeface="Verdana"/>
              </a:rPr>
              <a:t>провести </a:t>
            </a:r>
            <a:r>
              <a:rPr dirty="0" sz="1300" spc="-445">
                <a:latin typeface="Verdana"/>
                <a:cs typeface="Verdana"/>
              </a:rPr>
              <a:t> </a:t>
            </a:r>
            <a:r>
              <a:rPr dirty="0" sz="1300" spc="40">
                <a:latin typeface="Verdana"/>
                <a:cs typeface="Verdana"/>
              </a:rPr>
              <a:t>о</a:t>
            </a:r>
            <a:r>
              <a:rPr dirty="0" sz="1300" spc="50">
                <a:latin typeface="Verdana"/>
                <a:cs typeface="Verdana"/>
              </a:rPr>
              <a:t>б</a:t>
            </a:r>
            <a:r>
              <a:rPr dirty="0" sz="1300" spc="-50">
                <a:latin typeface="Verdana"/>
                <a:cs typeface="Verdana"/>
              </a:rPr>
              <a:t>у</a:t>
            </a:r>
            <a:r>
              <a:rPr dirty="0" sz="1300" spc="-15">
                <a:latin typeface="Verdana"/>
                <a:cs typeface="Verdana"/>
              </a:rPr>
              <a:t>ч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30">
                <a:latin typeface="Verdana"/>
                <a:cs typeface="Verdana"/>
              </a:rPr>
              <a:t>ю</a:t>
            </a:r>
            <a:r>
              <a:rPr dirty="0" sz="1300" spc="50">
                <a:latin typeface="Verdana"/>
                <a:cs typeface="Verdana"/>
              </a:rPr>
              <a:t>щ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25">
                <a:latin typeface="Verdana"/>
                <a:cs typeface="Verdana"/>
              </a:rPr>
              <a:t>е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30">
                <a:latin typeface="Verdana"/>
                <a:cs typeface="Verdana"/>
              </a:rPr>
              <a:t>в</a:t>
            </a:r>
            <a:r>
              <a:rPr dirty="0" sz="1300" spc="45">
                <a:latin typeface="Verdana"/>
                <a:cs typeface="Verdana"/>
              </a:rPr>
              <a:t>и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-5">
                <a:latin typeface="Verdana"/>
                <a:cs typeface="Verdana"/>
              </a:rPr>
              <a:t>то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10">
                <a:latin typeface="Verdana"/>
                <a:cs typeface="Verdana"/>
              </a:rPr>
              <a:t>н</a:t>
            </a:r>
            <a:r>
              <a:rPr dirty="0" sz="1300" spc="20">
                <a:latin typeface="Verdana"/>
                <a:cs typeface="Verdana"/>
              </a:rPr>
              <a:t>ы</a:t>
            </a:r>
            <a:r>
              <a:rPr dirty="0" sz="1300" spc="-12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858" y="3632200"/>
            <a:ext cx="6148705" cy="4248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  <a:tabLst>
                <a:tab pos="264795" algn="l"/>
                <a:tab pos="1575435" algn="l"/>
                <a:tab pos="2023110" algn="l"/>
                <a:tab pos="3222625" algn="l"/>
                <a:tab pos="3966845" algn="l"/>
                <a:tab pos="4688840" algn="l"/>
                <a:tab pos="6035040" algn="l"/>
              </a:tabLst>
            </a:pPr>
            <a:r>
              <a:rPr dirty="0" sz="1300" spc="20">
                <a:latin typeface="Verdana"/>
                <a:cs typeface="Verdana"/>
              </a:rPr>
              <a:t>С</a:t>
            </a:r>
            <a:r>
              <a:rPr dirty="0" sz="1300" spc="20">
                <a:latin typeface="Verdana"/>
                <a:cs typeface="Verdana"/>
              </a:rPr>
              <a:t>	</a:t>
            </a:r>
            <a:r>
              <a:rPr dirty="0" sz="1300" spc="45">
                <a:latin typeface="Verdana"/>
                <a:cs typeface="Verdana"/>
              </a:rPr>
              <a:t>м</a:t>
            </a:r>
            <a:r>
              <a:rPr dirty="0" sz="1300" spc="45">
                <a:latin typeface="Verdana"/>
                <a:cs typeface="Verdana"/>
              </a:rPr>
              <a:t>а</a:t>
            </a:r>
            <a:r>
              <a:rPr dirty="0" sz="1300" spc="-10">
                <a:latin typeface="Verdana"/>
                <a:cs typeface="Verdana"/>
              </a:rPr>
              <a:t>те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90">
                <a:latin typeface="Verdana"/>
                <a:cs typeface="Verdana"/>
              </a:rPr>
              <a:t>м</a:t>
            </a:r>
            <a:r>
              <a:rPr dirty="0" sz="1300" spc="85">
                <a:latin typeface="Verdana"/>
                <a:cs typeface="Verdana"/>
              </a:rPr>
              <a:t>и</a:t>
            </a:r>
            <a:r>
              <a:rPr dirty="0" sz="1300">
                <a:latin typeface="Verdana"/>
                <a:cs typeface="Verdana"/>
              </a:rPr>
              <a:t>	</a:t>
            </a:r>
            <a:r>
              <a:rPr dirty="0" sz="1300" spc="20">
                <a:latin typeface="Verdana"/>
                <a:cs typeface="Verdana"/>
              </a:rPr>
              <a:t>для</a:t>
            </a:r>
            <a:r>
              <a:rPr dirty="0" sz="1300">
                <a:latin typeface="Verdana"/>
                <a:cs typeface="Verdana"/>
              </a:rPr>
              <a:t>	</a:t>
            </a:r>
            <a:r>
              <a:rPr dirty="0" sz="1300" spc="55">
                <a:latin typeface="Verdana"/>
                <a:cs typeface="Verdana"/>
              </a:rPr>
              <a:t>пр</a:t>
            </a:r>
            <a:r>
              <a:rPr dirty="0" sz="1300" spc="20">
                <a:latin typeface="Verdana"/>
                <a:cs typeface="Verdana"/>
              </a:rPr>
              <a:t>ов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35">
                <a:latin typeface="Verdana"/>
                <a:cs typeface="Verdana"/>
              </a:rPr>
              <a:t>д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5">
                <a:latin typeface="Verdana"/>
                <a:cs typeface="Verdana"/>
              </a:rPr>
              <a:t>я</a:t>
            </a:r>
            <a:r>
              <a:rPr dirty="0" sz="1300">
                <a:latin typeface="Verdana"/>
                <a:cs typeface="Verdana"/>
              </a:rPr>
              <a:t>	</a:t>
            </a:r>
            <a:r>
              <a:rPr dirty="0" sz="1300" spc="10">
                <a:latin typeface="Verdana"/>
                <a:cs typeface="Verdana"/>
              </a:rPr>
              <a:t>ур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15">
                <a:latin typeface="Verdana"/>
                <a:cs typeface="Verdana"/>
              </a:rPr>
              <a:t>в</a:t>
            </a:r>
            <a:r>
              <a:rPr dirty="0" sz="1300">
                <a:latin typeface="Verdana"/>
                <a:cs typeface="Verdana"/>
              </a:rPr>
              <a:t>	</a:t>
            </a:r>
            <a:r>
              <a:rPr dirty="0" sz="1300" spc="55">
                <a:latin typeface="Verdana"/>
                <a:cs typeface="Verdana"/>
              </a:rPr>
              <a:t>мо</a:t>
            </a:r>
            <a:r>
              <a:rPr dirty="0" sz="1300" spc="70">
                <a:latin typeface="Verdana"/>
                <a:cs typeface="Verdana"/>
              </a:rPr>
              <a:t>ж</a:t>
            </a:r>
            <a:r>
              <a:rPr dirty="0" sz="1300" spc="35">
                <a:latin typeface="Verdana"/>
                <a:cs typeface="Verdana"/>
              </a:rPr>
              <a:t>н</a:t>
            </a:r>
            <a:r>
              <a:rPr dirty="0" sz="1300" spc="40">
                <a:latin typeface="Verdana"/>
                <a:cs typeface="Verdana"/>
              </a:rPr>
              <a:t>о</a:t>
            </a:r>
            <a:r>
              <a:rPr dirty="0" sz="1300">
                <a:latin typeface="Verdana"/>
                <a:cs typeface="Verdana"/>
              </a:rPr>
              <a:t>	</a:t>
            </a:r>
            <a:r>
              <a:rPr dirty="0" sz="1300" spc="20">
                <a:latin typeface="Verdana"/>
                <a:cs typeface="Verdana"/>
              </a:rPr>
              <a:t>о</a:t>
            </a:r>
            <a:r>
              <a:rPr dirty="0" sz="1300" spc="25">
                <a:latin typeface="Verdana"/>
                <a:cs typeface="Verdana"/>
              </a:rPr>
              <a:t>з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-25">
                <a:latin typeface="Verdana"/>
                <a:cs typeface="Verdana"/>
              </a:rPr>
              <a:t>а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65">
                <a:latin typeface="Verdana"/>
                <a:cs typeface="Verdana"/>
              </a:rPr>
              <a:t>ом</a:t>
            </a:r>
            <a:r>
              <a:rPr dirty="0" sz="1300" spc="75">
                <a:latin typeface="Verdana"/>
                <a:cs typeface="Verdana"/>
              </a:rPr>
              <a:t>и</a:t>
            </a:r>
            <a:r>
              <a:rPr dirty="0" sz="1300" spc="-25">
                <a:latin typeface="Verdana"/>
                <a:cs typeface="Verdana"/>
              </a:rPr>
              <a:t>т</a:t>
            </a:r>
            <a:r>
              <a:rPr dirty="0" sz="1300" spc="-20">
                <a:latin typeface="Verdana"/>
                <a:cs typeface="Verdana"/>
              </a:rPr>
              <a:t>ь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5">
                <a:latin typeface="Verdana"/>
                <a:cs typeface="Verdana"/>
              </a:rPr>
              <a:t>я</a:t>
            </a:r>
            <a:r>
              <a:rPr dirty="0" sz="1300">
                <a:latin typeface="Verdana"/>
                <a:cs typeface="Verdana"/>
              </a:rPr>
              <a:t>	</a:t>
            </a:r>
            <a:r>
              <a:rPr dirty="0" sz="1300" spc="10">
                <a:latin typeface="Verdana"/>
                <a:cs typeface="Verdana"/>
              </a:rPr>
              <a:t>в  </a:t>
            </a:r>
            <a:r>
              <a:rPr dirty="0" sz="1300" spc="95">
                <a:latin typeface="Verdana"/>
                <a:cs typeface="Verdana"/>
              </a:rPr>
              <a:t>П</a:t>
            </a:r>
            <a:r>
              <a:rPr dirty="0" sz="1300" spc="75">
                <a:latin typeface="Verdana"/>
                <a:cs typeface="Verdana"/>
              </a:rPr>
              <a:t>р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10">
                <a:latin typeface="Verdana"/>
                <a:cs typeface="Verdana"/>
              </a:rPr>
              <a:t>л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35">
                <a:latin typeface="Verdana"/>
                <a:cs typeface="Verdana"/>
              </a:rPr>
              <a:t>ж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40">
                <a:latin typeface="Verdana"/>
                <a:cs typeface="Verdana"/>
              </a:rPr>
              <a:t>н</a:t>
            </a:r>
            <a:r>
              <a:rPr dirty="0" sz="1300" spc="65">
                <a:latin typeface="Verdana"/>
                <a:cs typeface="Verdana"/>
              </a:rPr>
              <a:t>и</a:t>
            </a:r>
            <a:r>
              <a:rPr dirty="0" sz="1300" spc="60">
                <a:latin typeface="Verdana"/>
                <a:cs typeface="Verdana"/>
              </a:rPr>
              <a:t>и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20">
                <a:latin typeface="Tahoma"/>
                <a:cs typeface="Tahoma"/>
              </a:rPr>
              <a:t>3</a:t>
            </a:r>
            <a:r>
              <a:rPr dirty="0" sz="1300" spc="-65">
                <a:latin typeface="Tahoma"/>
                <a:cs typeface="Tahoma"/>
              </a:rPr>
              <a:t> </a:t>
            </a:r>
            <a:r>
              <a:rPr dirty="0" sz="1300" spc="5">
                <a:latin typeface="Verdana"/>
                <a:cs typeface="Verdana"/>
              </a:rPr>
              <a:t>н</a:t>
            </a:r>
            <a:r>
              <a:rPr dirty="0" sz="1300" spc="10">
                <a:latin typeface="Verdana"/>
                <a:cs typeface="Verdana"/>
              </a:rPr>
              <a:t>а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-5">
                <a:latin typeface="Verdana"/>
                <a:cs typeface="Verdana"/>
              </a:rPr>
              <a:t>то</a:t>
            </a:r>
            <a:r>
              <a:rPr dirty="0" sz="1300" spc="5">
                <a:latin typeface="Verdana"/>
                <a:cs typeface="Verdana"/>
              </a:rPr>
              <a:t>я</a:t>
            </a:r>
            <a:r>
              <a:rPr dirty="0" sz="1300" spc="55">
                <a:latin typeface="Verdana"/>
                <a:cs typeface="Verdana"/>
              </a:rPr>
              <a:t>щ</a:t>
            </a:r>
            <a:r>
              <a:rPr dirty="0" sz="1300" spc="20">
                <a:latin typeface="Verdana"/>
                <a:cs typeface="Verdana"/>
              </a:rPr>
              <a:t>е</a:t>
            </a:r>
            <a:r>
              <a:rPr dirty="0" sz="1300" spc="-10">
                <a:latin typeface="Verdana"/>
                <a:cs typeface="Verdana"/>
              </a:rPr>
              <a:t>г</a:t>
            </a:r>
            <a:r>
              <a:rPr dirty="0" sz="1300" spc="35">
                <a:latin typeface="Verdana"/>
                <a:cs typeface="Verdana"/>
              </a:rPr>
              <a:t>о</a:t>
            </a:r>
            <a:r>
              <a:rPr dirty="0" sz="1300" spc="-125">
                <a:latin typeface="Verdana"/>
                <a:cs typeface="Verdana"/>
              </a:rPr>
              <a:t> </a:t>
            </a:r>
            <a:r>
              <a:rPr dirty="0" sz="1300" spc="45">
                <a:latin typeface="Verdana"/>
                <a:cs typeface="Verdana"/>
              </a:rPr>
              <a:t>Р</a:t>
            </a:r>
            <a:r>
              <a:rPr dirty="0" sz="1300" spc="40">
                <a:latin typeface="Verdana"/>
                <a:cs typeface="Verdana"/>
              </a:rPr>
              <a:t>у</a:t>
            </a:r>
            <a:r>
              <a:rPr dirty="0" sz="1300" spc="-25">
                <a:latin typeface="Verdana"/>
                <a:cs typeface="Verdana"/>
              </a:rPr>
              <a:t>к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10">
                <a:latin typeface="Verdana"/>
                <a:cs typeface="Verdana"/>
              </a:rPr>
              <a:t>в</a:t>
            </a:r>
            <a:r>
              <a:rPr dirty="0" sz="1300" spc="30">
                <a:latin typeface="Verdana"/>
                <a:cs typeface="Verdana"/>
              </a:rPr>
              <a:t>о</a:t>
            </a:r>
            <a:r>
              <a:rPr dirty="0" sz="1300" spc="35">
                <a:latin typeface="Verdana"/>
                <a:cs typeface="Verdana"/>
              </a:rPr>
              <a:t>д</a:t>
            </a:r>
            <a:r>
              <a:rPr dirty="0" sz="1300" spc="40">
                <a:latin typeface="Verdana"/>
                <a:cs typeface="Verdana"/>
              </a:rPr>
              <a:t>с</a:t>
            </a:r>
            <a:r>
              <a:rPr dirty="0" sz="1300" spc="-35">
                <a:latin typeface="Verdana"/>
                <a:cs typeface="Verdana"/>
              </a:rPr>
              <a:t>т</a:t>
            </a:r>
            <a:r>
              <a:rPr dirty="0" sz="1300" spc="10">
                <a:latin typeface="Verdana"/>
                <a:cs typeface="Verdana"/>
              </a:rPr>
              <a:t>в</a:t>
            </a:r>
            <a:r>
              <a:rPr dirty="0" sz="1300" spc="-20">
                <a:latin typeface="Verdana"/>
                <a:cs typeface="Verdana"/>
              </a:rPr>
              <a:t>а</a:t>
            </a:r>
            <a:r>
              <a:rPr dirty="0" sz="1300" spc="-120">
                <a:latin typeface="Tahoma"/>
                <a:cs typeface="Tahoma"/>
              </a:rPr>
              <a:t>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53" y="721867"/>
            <a:ext cx="48247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УРО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ОВО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РА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6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14983"/>
            <a:ext cx="542544" cy="9083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0959" y="5202622"/>
            <a:ext cx="5975540" cy="39738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3596" y="10345419"/>
            <a:ext cx="168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2A9196"/>
                </a:solidFill>
                <a:latin typeface="Verdana"/>
                <a:cs typeface="Verdana"/>
              </a:rPr>
              <a:t>22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54435" y="5238829"/>
            <a:ext cx="6009005" cy="3968115"/>
            <a:chOff x="1554435" y="5238829"/>
            <a:chExt cx="6009005" cy="3968115"/>
          </a:xfrm>
        </p:grpSpPr>
        <p:sp>
          <p:nvSpPr>
            <p:cNvPr id="6" name="object 6"/>
            <p:cNvSpPr/>
            <p:nvPr/>
          </p:nvSpPr>
          <p:spPr>
            <a:xfrm>
              <a:off x="1560785" y="5245179"/>
              <a:ext cx="5996305" cy="3955415"/>
            </a:xfrm>
            <a:custGeom>
              <a:avLst/>
              <a:gdLst/>
              <a:ahLst/>
              <a:cxnLst/>
              <a:rect l="l" t="t" r="r" b="b"/>
              <a:pathLst>
                <a:path w="5996305" h="3955415">
                  <a:moveTo>
                    <a:pt x="0" y="0"/>
                  </a:moveTo>
                  <a:lnTo>
                    <a:pt x="5995714" y="0"/>
                  </a:lnTo>
                  <a:lnTo>
                    <a:pt x="5995714" y="3955059"/>
                  </a:lnTo>
                  <a:lnTo>
                    <a:pt x="0" y="3955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60785" y="5238829"/>
              <a:ext cx="5996305" cy="12700"/>
            </a:xfrm>
            <a:custGeom>
              <a:avLst/>
              <a:gdLst/>
              <a:ahLst/>
              <a:cxnLst/>
              <a:rect l="l" t="t" r="r" b="b"/>
              <a:pathLst>
                <a:path w="5996305" h="12700">
                  <a:moveTo>
                    <a:pt x="0" y="0"/>
                  </a:moveTo>
                  <a:lnTo>
                    <a:pt x="5995714" y="0"/>
                  </a:lnTo>
                  <a:lnTo>
                    <a:pt x="5995714" y="12700"/>
                  </a:lnTo>
                  <a:lnTo>
                    <a:pt x="0" y="12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60785" y="5245179"/>
              <a:ext cx="5996305" cy="3955415"/>
            </a:xfrm>
            <a:custGeom>
              <a:avLst/>
              <a:gdLst/>
              <a:ahLst/>
              <a:cxnLst/>
              <a:rect l="l" t="t" r="r" b="b"/>
              <a:pathLst>
                <a:path w="5996305" h="3955415">
                  <a:moveTo>
                    <a:pt x="5995714" y="3955060"/>
                  </a:moveTo>
                  <a:lnTo>
                    <a:pt x="0" y="395506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2324" y="5245178"/>
              <a:ext cx="4230457" cy="395506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68095" y="1011936"/>
            <a:ext cx="6407150" cy="3057525"/>
            <a:chOff x="768095" y="1011936"/>
            <a:chExt cx="6407150" cy="305752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095" y="1011936"/>
              <a:ext cx="6406896" cy="30571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42431" y="2843784"/>
              <a:ext cx="1042415" cy="2499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33551" y="1535684"/>
            <a:ext cx="5047615" cy="16256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25"/>
              </a:spcBef>
            </a:pPr>
            <a:r>
              <a:rPr dirty="0" sz="2400" spc="-40" b="1">
                <a:solidFill>
                  <a:srgbClr val="004F9E"/>
                </a:solidFill>
                <a:latin typeface="Verdana"/>
                <a:cs typeface="Verdana"/>
              </a:rPr>
              <a:t>Мат</a:t>
            </a:r>
            <a:r>
              <a:rPr dirty="0" sz="2400" spc="-6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2400" spc="-20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2400" spc="-3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2400" spc="-150" b="1">
                <a:solidFill>
                  <a:srgbClr val="004F9E"/>
                </a:solidFill>
                <a:latin typeface="Verdana"/>
                <a:cs typeface="Verdana"/>
              </a:rPr>
              <a:t>алы</a:t>
            </a:r>
            <a:r>
              <a:rPr dirty="0" sz="2400" spc="-14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70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2400" spc="-15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3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2400" spc="-1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2400" spc="-8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114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2400" spc="-11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2400" spc="-6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14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2400" spc="-10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2400" spc="-12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2400" spc="-3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2400" spc="-125" b="1">
                <a:solidFill>
                  <a:srgbClr val="004F9E"/>
                </a:solidFill>
                <a:latin typeface="Verdana"/>
                <a:cs typeface="Verdana"/>
              </a:rPr>
              <a:t>ю  </a:t>
            </a:r>
            <a:r>
              <a:rPr dirty="0" sz="2400" spc="-13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2400" spc="-15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20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2400" spc="-16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2400" spc="-70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2400" spc="-5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2400" spc="-16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2400" spc="-185" b="1">
                <a:solidFill>
                  <a:srgbClr val="004F9E"/>
                </a:solidFill>
                <a:latin typeface="Verdana"/>
                <a:cs typeface="Verdana"/>
              </a:rPr>
              <a:t>х</a:t>
            </a:r>
            <a:r>
              <a:rPr dirty="0" sz="2400" spc="-14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5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2400" spc="-2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2400" spc="-15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2400" spc="-8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2400" spc="-8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2400" spc="-11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2400" spc="-15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2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2400" spc="-15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90" b="1">
                <a:solidFill>
                  <a:srgbClr val="004F9E"/>
                </a:solidFill>
                <a:latin typeface="Verdana"/>
                <a:cs typeface="Verdana"/>
              </a:rPr>
              <a:t>в  </a:t>
            </a:r>
            <a:r>
              <a:rPr dirty="0" sz="2400" spc="-60" b="1">
                <a:solidFill>
                  <a:srgbClr val="004F9E"/>
                </a:solidFill>
                <a:latin typeface="Verdana"/>
                <a:cs typeface="Verdana"/>
              </a:rPr>
              <a:t>по</a:t>
            </a:r>
            <a:r>
              <a:rPr dirty="0" sz="2400" spc="-5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2400" spc="-105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2400" spc="-6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2400" spc="-3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2400" spc="-35" b="1">
                <a:solidFill>
                  <a:srgbClr val="004F9E"/>
                </a:solidFill>
                <a:latin typeface="Verdana"/>
                <a:cs typeface="Verdana"/>
              </a:rPr>
              <a:t>у</a:t>
            </a:r>
            <a:r>
              <a:rPr dirty="0" sz="2400" spc="-229" b="1">
                <a:solidFill>
                  <a:srgbClr val="004F9E"/>
                </a:solidFill>
                <a:latin typeface="Verdana"/>
                <a:cs typeface="Verdana"/>
              </a:rPr>
              <a:t>ю</a:t>
            </a:r>
            <a:r>
              <a:rPr dirty="0" sz="2400" spc="-114" b="1">
                <a:solidFill>
                  <a:srgbClr val="004F9E"/>
                </a:solidFill>
                <a:latin typeface="Verdana"/>
                <a:cs typeface="Verdana"/>
              </a:rPr>
              <a:t>щ</a:t>
            </a:r>
            <a:r>
              <a:rPr dirty="0" sz="2400" spc="-6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2400" spc="-40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2400" spc="-15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330" b="1">
                <a:solidFill>
                  <a:srgbClr val="004F9E"/>
                </a:solidFill>
                <a:latin typeface="Tahoma"/>
                <a:cs typeface="Tahoma"/>
              </a:rPr>
              <a:t>–</a:t>
            </a:r>
            <a:r>
              <a:rPr dirty="0" sz="2400" spc="-30" b="1">
                <a:solidFill>
                  <a:srgbClr val="004F9E"/>
                </a:solidFill>
                <a:latin typeface="Tahoma"/>
                <a:cs typeface="Tahoma"/>
              </a:rPr>
              <a:t> </a:t>
            </a:r>
            <a:r>
              <a:rPr dirty="0" sz="2400" spc="-4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2400" spc="-45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2400" spc="-13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2400" spc="-14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6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б</a:t>
            </a:r>
            <a:r>
              <a:rPr dirty="0" sz="2400" spc="-90" b="1">
                <a:solidFill>
                  <a:srgbClr val="004F9E"/>
                </a:solidFill>
                <a:latin typeface="Verdana"/>
                <a:cs typeface="Verdana"/>
              </a:rPr>
              <a:t>у</a:t>
            </a:r>
            <a:r>
              <a:rPr dirty="0" sz="2400" spc="-125" b="1">
                <a:solidFill>
                  <a:srgbClr val="004F9E"/>
                </a:solidFill>
                <a:latin typeface="Verdana"/>
                <a:cs typeface="Verdana"/>
              </a:rPr>
              <a:t>ч</a:t>
            </a:r>
            <a:r>
              <a:rPr dirty="0" sz="2400" spc="-65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2400" spc="-7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2400" spc="-3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2400" spc="-90" b="1">
                <a:solidFill>
                  <a:srgbClr val="004F9E"/>
                </a:solidFill>
                <a:latin typeface="Verdana"/>
                <a:cs typeface="Verdana"/>
              </a:rPr>
              <a:t>я  </a:t>
            </a:r>
            <a:r>
              <a:rPr dirty="0" sz="2400" spc="-17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2400" spc="-14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2400" spc="-7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2400" spc="-15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2400" spc="-7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2400" spc="-1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145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2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2400" spc="-15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2400" spc="-4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2400" spc="-20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2400" spc="-15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2400" spc="-50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2400" spc="-7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2400" spc="-7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2400" spc="-1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2400" spc="-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2400" spc="-2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3596" y="10345419"/>
            <a:ext cx="168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2A9196"/>
                </a:solidFill>
                <a:latin typeface="Verdana"/>
                <a:cs typeface="Verdana"/>
              </a:rPr>
              <a:t>23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38" y="721867"/>
            <a:ext cx="6079490" cy="3581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859790">
              <a:lnSpc>
                <a:spcPct val="99400"/>
              </a:lnSpc>
              <a:spcBef>
                <a:spcPts val="110"/>
              </a:spcBef>
            </a:pP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ТЕ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6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ДЕ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У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В 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СОТРУДНИКАМИ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ОРГАНОВ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ОЛ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60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ВЛ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дл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я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у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ч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е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н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4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3</a:t>
            </a:r>
            <a:r>
              <a:rPr dirty="0" sz="1200" spc="-85">
                <a:solidFill>
                  <a:srgbClr val="ED7D31"/>
                </a:solidFill>
                <a:latin typeface="Trebuchet MS"/>
                <a:cs typeface="Trebuchet MS"/>
              </a:rPr>
              <a:t>-</a:t>
            </a:r>
            <a:r>
              <a:rPr dirty="0" sz="1200" spc="-220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225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л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а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сс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1010"/>
              </a:spcBef>
            </a:pPr>
            <a:r>
              <a:rPr dirty="0" sz="1400" spc="35">
                <a:latin typeface="Verdana"/>
                <a:cs typeface="Verdana"/>
              </a:rPr>
              <a:t>Методические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материалы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для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проведения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уроков </a:t>
            </a:r>
            <a:r>
              <a:rPr dirty="0" sz="1400" spc="20">
                <a:latin typeface="Verdana"/>
                <a:cs typeface="Verdana"/>
              </a:rPr>
              <a:t> подготовлены </a:t>
            </a:r>
            <a:r>
              <a:rPr dirty="0" sz="1400" spc="30">
                <a:latin typeface="Verdana"/>
                <a:cs typeface="Verdana"/>
              </a:rPr>
              <a:t>экспертами </a:t>
            </a:r>
            <a:r>
              <a:rPr dirty="0" sz="1400" spc="50">
                <a:latin typeface="Verdana"/>
                <a:cs typeface="Verdana"/>
              </a:rPr>
              <a:t>Дирекции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30">
                <a:latin typeface="Verdana"/>
                <a:cs typeface="Verdana"/>
              </a:rPr>
              <a:t>грамотности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105">
                <a:latin typeface="Verdana"/>
                <a:cs typeface="Verdana"/>
              </a:rPr>
              <a:t>НИФИ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Минфина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России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Федерального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методического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центра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повышения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30">
                <a:latin typeface="Verdana"/>
                <a:cs typeface="Verdana"/>
              </a:rPr>
              <a:t>грамотности </a:t>
            </a:r>
            <a:r>
              <a:rPr dirty="0" sz="1400" spc="50">
                <a:latin typeface="Verdana"/>
                <a:cs typeface="Verdana"/>
              </a:rPr>
              <a:t>РАНХиГС </a:t>
            </a:r>
            <a:r>
              <a:rPr dirty="0" sz="1400" spc="15">
                <a:latin typeface="Verdana"/>
                <a:cs typeface="Verdana"/>
              </a:rPr>
              <a:t>в соответствии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с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рамкой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компетенций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по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финансовой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грамотности</a:t>
            </a:r>
            <a:r>
              <a:rPr dirty="0" sz="1400" spc="15">
                <a:latin typeface="Tahoma"/>
                <a:cs typeface="Tahoma"/>
              </a:rPr>
              <a:t>.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25">
                <a:latin typeface="Verdana"/>
                <a:cs typeface="Verdana"/>
              </a:rPr>
              <a:t>Материалы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разработаны </a:t>
            </a:r>
            <a:r>
              <a:rPr dirty="0" sz="1400" spc="20">
                <a:latin typeface="Verdana"/>
                <a:cs typeface="Verdana"/>
              </a:rPr>
              <a:t>для </a:t>
            </a:r>
            <a:r>
              <a:rPr dirty="0" sz="1400" spc="-5">
                <a:latin typeface="Verdana"/>
                <a:cs typeface="Verdana"/>
              </a:rPr>
              <a:t>четырех </a:t>
            </a:r>
            <a:r>
              <a:rPr dirty="0" sz="1400" spc="5">
                <a:latin typeface="Verdana"/>
                <a:cs typeface="Verdana"/>
              </a:rPr>
              <a:t>возрастных </a:t>
            </a:r>
            <a:r>
              <a:rPr dirty="0" sz="1400" spc="-15">
                <a:latin typeface="Verdana"/>
                <a:cs typeface="Verdana"/>
              </a:rPr>
              <a:t>групп</a:t>
            </a:r>
            <a:r>
              <a:rPr dirty="0" sz="1400" spc="-15">
                <a:latin typeface="Tahoma"/>
                <a:cs typeface="Tahoma"/>
              </a:rPr>
              <a:t>:</a:t>
            </a:r>
            <a:r>
              <a:rPr dirty="0" sz="1400" spc="-10">
                <a:latin typeface="Tahoma"/>
                <a:cs typeface="Tahoma"/>
              </a:rPr>
              <a:t> </a:t>
            </a:r>
            <a:r>
              <a:rPr dirty="0" sz="1400" spc="65">
                <a:latin typeface="Tahoma"/>
                <a:cs typeface="Tahoma"/>
              </a:rPr>
              <a:t>3-4 </a:t>
            </a:r>
            <a:r>
              <a:rPr dirty="0" sz="1400" spc="-10">
                <a:latin typeface="Verdana"/>
                <a:cs typeface="Verdana"/>
              </a:rPr>
              <a:t>классов</a:t>
            </a:r>
            <a:r>
              <a:rPr dirty="0" sz="1400" spc="-10">
                <a:latin typeface="Tahoma"/>
                <a:cs typeface="Tahoma"/>
              </a:rPr>
              <a:t>,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35">
                <a:latin typeface="Tahoma"/>
                <a:cs typeface="Tahoma"/>
              </a:rPr>
              <a:t>5-7 </a:t>
            </a:r>
            <a:r>
              <a:rPr dirty="0" sz="1400" spc="40">
                <a:latin typeface="Tahoma"/>
                <a:cs typeface="Tahoma"/>
              </a:rPr>
              <a:t> </a:t>
            </a:r>
            <a:r>
              <a:rPr dirty="0" sz="1400" spc="-10">
                <a:latin typeface="Verdana"/>
                <a:cs typeface="Verdana"/>
              </a:rPr>
              <a:t>классов</a:t>
            </a:r>
            <a:r>
              <a:rPr dirty="0" sz="1400" spc="-10">
                <a:latin typeface="Tahoma"/>
                <a:cs typeface="Tahoma"/>
              </a:rPr>
              <a:t>,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75">
                <a:latin typeface="Tahoma"/>
                <a:cs typeface="Tahoma"/>
              </a:rPr>
              <a:t>8-9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10">
                <a:latin typeface="Verdana"/>
                <a:cs typeface="Verdana"/>
              </a:rPr>
              <a:t>классов</a:t>
            </a:r>
            <a:r>
              <a:rPr dirty="0" sz="1400" spc="-10">
                <a:latin typeface="Tahoma"/>
                <a:cs typeface="Tahoma"/>
              </a:rPr>
              <a:t>,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125">
                <a:latin typeface="Tahoma"/>
                <a:cs typeface="Tahoma"/>
              </a:rPr>
              <a:t>10-11</a:t>
            </a:r>
            <a:r>
              <a:rPr dirty="0" sz="1400" spc="-85">
                <a:latin typeface="Tahoma"/>
                <a:cs typeface="Tahoma"/>
              </a:rPr>
              <a:t> </a:t>
            </a:r>
            <a:r>
              <a:rPr dirty="0" sz="1400" spc="-10">
                <a:latin typeface="Verdana"/>
                <a:cs typeface="Verdana"/>
              </a:rPr>
              <a:t>классов</a:t>
            </a:r>
            <a:r>
              <a:rPr dirty="0" sz="1400" spc="-1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ahoma"/>
              <a:cs typeface="Tahoma"/>
            </a:endParaRPr>
          </a:p>
          <a:p>
            <a:pPr marL="12700" marR="1006475">
              <a:lnSpc>
                <a:spcPct val="101400"/>
              </a:lnSpc>
              <a:spcBef>
                <a:spcPts val="5"/>
              </a:spcBef>
            </a:pPr>
            <a:r>
              <a:rPr dirty="0" sz="1400" spc="55">
                <a:latin typeface="Verdana"/>
                <a:cs typeface="Verdana"/>
              </a:rPr>
              <a:t>Д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-40">
                <a:latin typeface="Verdana"/>
                <a:cs typeface="Verdana"/>
              </a:rPr>
              <a:t>т</a:t>
            </a:r>
            <a:r>
              <a:rPr dirty="0" sz="1400" spc="-55">
                <a:latin typeface="Verdana"/>
                <a:cs typeface="Verdana"/>
              </a:rPr>
              <a:t>у</a:t>
            </a:r>
            <a:r>
              <a:rPr dirty="0" sz="1400" spc="40">
                <a:latin typeface="Verdana"/>
                <a:cs typeface="Verdana"/>
              </a:rPr>
              <a:t>п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25">
                <a:latin typeface="Verdana"/>
                <a:cs typeface="Verdana"/>
              </a:rPr>
              <a:t>а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п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т</a:t>
            </a:r>
            <a:r>
              <a:rPr dirty="0" sz="1400" spc="-40">
                <a:latin typeface="Verdana"/>
                <a:cs typeface="Verdana"/>
              </a:rPr>
              <a:t>а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30">
                <a:latin typeface="Verdana"/>
                <a:cs typeface="Verdana"/>
              </a:rPr>
              <a:t>е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35" b="1">
                <a:latin typeface="Verdana"/>
                <a:cs typeface="Verdana"/>
              </a:rPr>
              <a:t>мо</a:t>
            </a:r>
            <a:r>
              <a:rPr dirty="0" sz="1400" spc="-25" b="1">
                <a:latin typeface="Verdana"/>
                <a:cs typeface="Verdana"/>
              </a:rPr>
              <a:t>и</a:t>
            </a:r>
            <a:r>
              <a:rPr dirty="0" sz="1400" spc="-170" b="1">
                <a:latin typeface="Verdana"/>
                <a:cs typeface="Verdana"/>
              </a:rPr>
              <a:t>ф</a:t>
            </a:r>
            <a:r>
              <a:rPr dirty="0" sz="1400" spc="-10" b="1">
                <a:latin typeface="Verdana"/>
                <a:cs typeface="Verdana"/>
              </a:rPr>
              <a:t>и</a:t>
            </a:r>
            <a:r>
              <a:rPr dirty="0" sz="1400" spc="-40" b="1">
                <a:latin typeface="Verdana"/>
                <a:cs typeface="Verdana"/>
              </a:rPr>
              <a:t>н</a:t>
            </a:r>
            <a:r>
              <a:rPr dirty="0" sz="1400" spc="-90" b="1">
                <a:latin typeface="Verdana"/>
                <a:cs typeface="Verdana"/>
              </a:rPr>
              <a:t>а</a:t>
            </a:r>
            <a:r>
              <a:rPr dirty="0" sz="1400" spc="-40" b="1">
                <a:latin typeface="Verdana"/>
                <a:cs typeface="Verdana"/>
              </a:rPr>
              <a:t>н</a:t>
            </a:r>
            <a:r>
              <a:rPr dirty="0" sz="1400" spc="-65" b="1">
                <a:latin typeface="Verdana"/>
                <a:cs typeface="Verdana"/>
              </a:rPr>
              <a:t>сы</a:t>
            </a:r>
            <a:r>
              <a:rPr dirty="0" sz="1400" spc="-80" b="1">
                <a:latin typeface="Tahoma"/>
                <a:cs typeface="Tahoma"/>
              </a:rPr>
              <a:t>.</a:t>
            </a:r>
            <a:r>
              <a:rPr dirty="0" sz="1400" spc="-10" b="1">
                <a:latin typeface="Verdana"/>
                <a:cs typeface="Verdana"/>
              </a:rPr>
              <a:t>р</a:t>
            </a:r>
            <a:r>
              <a:rPr dirty="0" sz="1400" spc="-165" b="1">
                <a:latin typeface="Verdana"/>
                <a:cs typeface="Verdana"/>
              </a:rPr>
              <a:t>ф</a:t>
            </a:r>
            <a:r>
              <a:rPr dirty="0" sz="1400" spc="-120" b="1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0">
                <a:latin typeface="Verdana"/>
                <a:cs typeface="Verdana"/>
              </a:rPr>
              <a:t>з</a:t>
            </a:r>
            <a:r>
              <a:rPr dirty="0" sz="1400" spc="40">
                <a:latin typeface="Verdana"/>
                <a:cs typeface="Verdana"/>
              </a:rPr>
              <a:t>д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35">
                <a:latin typeface="Verdana"/>
                <a:cs typeface="Verdana"/>
              </a:rPr>
              <a:t>е</a:t>
            </a:r>
            <a:r>
              <a:rPr dirty="0" u="sng" sz="14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3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2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4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 </a:t>
            </a:r>
            <a:r>
              <a:rPr dirty="0" sz="1400" spc="-10" b="1">
                <a:solidFill>
                  <a:srgbClr val="0563C1"/>
                </a:solidFill>
                <a:latin typeface="Verdana"/>
                <a:cs typeface="Verdana"/>
              </a:rPr>
              <a:t> </a:t>
            </a:r>
            <a:r>
              <a:rPr dirty="0" u="sng" sz="1400" spc="-1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ф</a:t>
            </a:r>
            <a:r>
              <a:rPr dirty="0" u="sng" sz="1400" spc="-7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4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400" spc="-9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4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400" spc="-5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8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в</a:t>
            </a:r>
            <a:r>
              <a:rPr dirty="0" u="sng" sz="1400" spc="-5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й</a:t>
            </a:r>
            <a:r>
              <a:rPr dirty="0" u="sng" sz="1400" spc="-7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2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г</a:t>
            </a:r>
            <a:r>
              <a:rPr dirty="0" u="sng" sz="1400" spc="-1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400" spc="-9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3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400" spc="-5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4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400" spc="-5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400" spc="-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400" spc="-1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400" spc="-105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315" b="1"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&gt;&gt;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0786" y="5222186"/>
            <a:ext cx="5995713" cy="40952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7246" y="10345419"/>
            <a:ext cx="1803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>
                <a:solidFill>
                  <a:srgbClr val="2A9196"/>
                </a:solidFill>
                <a:latin typeface="Verdana"/>
                <a:cs typeface="Verdana"/>
              </a:rPr>
              <a:t>24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936" y="746252"/>
            <a:ext cx="6477000" cy="351155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173990">
              <a:lnSpc>
                <a:spcPct val="102200"/>
              </a:lnSpc>
              <a:spcBef>
                <a:spcPts val="50"/>
              </a:spcBef>
            </a:pP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МУЛЬТСЕРИАЛ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ПО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ФИНАНСОВОЙ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ГРАМОТНОСТИ </a:t>
            </a:r>
            <a:r>
              <a:rPr dirty="0" sz="1800" spc="-6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СО</a:t>
            </a:r>
            <a:r>
              <a:rPr dirty="0" sz="1800" spc="-114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СМЕШАРИКАМИ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10"/>
              </a:lnSpc>
            </a:pP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ОЛ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60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РИА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для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самых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маленьких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финансовых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ЗОЖников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rebuchet MS"/>
              <a:cs typeface="Trebuchet MS"/>
            </a:endParaRPr>
          </a:p>
          <a:p>
            <a:pPr algn="just" marL="12700" marR="5080">
              <a:lnSpc>
                <a:spcPct val="101400"/>
              </a:lnSpc>
            </a:pPr>
            <a:r>
              <a:rPr dirty="0" sz="1400" spc="30">
                <a:latin typeface="Verdana"/>
                <a:cs typeface="Verdana"/>
              </a:rPr>
              <a:t>Сериал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разработан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студии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Смешариков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специально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для 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Минфина  </a:t>
            </a:r>
            <a:r>
              <a:rPr dirty="0" sz="1400" spc="65">
                <a:latin typeface="Verdana"/>
                <a:cs typeface="Verdana"/>
              </a:rPr>
              <a:t>России  и  </a:t>
            </a:r>
            <a:r>
              <a:rPr dirty="0" sz="1400" spc="20">
                <a:latin typeface="Verdana"/>
                <a:cs typeface="Verdana"/>
              </a:rPr>
              <a:t>объясняет  </a:t>
            </a:r>
            <a:r>
              <a:rPr dirty="0" sz="1400" spc="5">
                <a:latin typeface="Verdana"/>
                <a:cs typeface="Verdana"/>
              </a:rPr>
              <a:t>детям</a:t>
            </a:r>
            <a:r>
              <a:rPr dirty="0" sz="1400" spc="5">
                <a:latin typeface="Tahoma"/>
                <a:cs typeface="Tahoma"/>
              </a:rPr>
              <a:t>,  </a:t>
            </a:r>
            <a:r>
              <a:rPr dirty="0" sz="1400" spc="-25">
                <a:latin typeface="Verdana"/>
                <a:cs typeface="Verdana"/>
              </a:rPr>
              <a:t>как</a:t>
            </a:r>
            <a:r>
              <a:rPr dirty="0" sz="1400" spc="44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разумно  </a:t>
            </a:r>
            <a:r>
              <a:rPr dirty="0" sz="1400" spc="15">
                <a:latin typeface="Verdana"/>
                <a:cs typeface="Verdana"/>
              </a:rPr>
              <a:t>обращаться </a:t>
            </a:r>
            <a:r>
              <a:rPr dirty="0" sz="1400" spc="-47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с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деньгами</a:t>
            </a:r>
            <a:r>
              <a:rPr dirty="0" sz="1400" spc="1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ahoma"/>
              <a:cs typeface="Tahoma"/>
            </a:endParaRPr>
          </a:p>
          <a:p>
            <a:pPr marL="12700" marR="1910080">
              <a:lnSpc>
                <a:spcPts val="1580"/>
              </a:lnSpc>
            </a:pPr>
            <a:r>
              <a:rPr dirty="0" sz="1400" spc="25">
                <a:latin typeface="Verdana"/>
                <a:cs typeface="Verdana"/>
              </a:rPr>
              <a:t>Материалы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размещены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соцсетях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Смешариков</a:t>
            </a:r>
            <a:r>
              <a:rPr dirty="0" sz="1400" spc="20">
                <a:latin typeface="Tahoma"/>
                <a:cs typeface="Tahoma"/>
              </a:rPr>
              <a:t>.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35">
                <a:latin typeface="Verdana"/>
                <a:cs typeface="Verdana"/>
              </a:rPr>
              <a:t>Поддержаны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постами</a:t>
            </a:r>
            <a:r>
              <a:rPr dirty="0" sz="1400" spc="10">
                <a:latin typeface="Tahoma"/>
                <a:cs typeface="Tahoma"/>
              </a:rPr>
              <a:t>,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10">
                <a:latin typeface="Verdana"/>
                <a:cs typeface="Verdana"/>
              </a:rPr>
              <a:t>конкурсами</a:t>
            </a:r>
            <a:r>
              <a:rPr dirty="0" sz="1400" spc="10">
                <a:latin typeface="Tahoma"/>
                <a:cs typeface="Tahoma"/>
              </a:rPr>
              <a:t>,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15">
                <a:latin typeface="Verdana"/>
                <a:cs typeface="Verdana"/>
              </a:rPr>
              <a:t>стикерами</a:t>
            </a:r>
            <a:r>
              <a:rPr dirty="0" sz="1400" spc="1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ahoma"/>
              <a:cs typeface="Tahoma"/>
            </a:endParaRPr>
          </a:p>
          <a:p>
            <a:pPr marL="12700" marR="2115820">
              <a:lnSpc>
                <a:spcPct val="97900"/>
              </a:lnSpc>
            </a:pPr>
            <a:r>
              <a:rPr dirty="0" sz="1400" spc="70">
                <a:latin typeface="Verdana"/>
                <a:cs typeface="Verdana"/>
              </a:rPr>
              <a:t>М</a:t>
            </a:r>
            <a:r>
              <a:rPr dirty="0" sz="1400" spc="35">
                <a:latin typeface="Verdana"/>
                <a:cs typeface="Verdana"/>
              </a:rPr>
              <a:t>у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-20">
                <a:latin typeface="Verdana"/>
                <a:cs typeface="Verdana"/>
              </a:rPr>
              <a:t>ь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75">
                <a:latin typeface="Verdana"/>
                <a:cs typeface="Verdana"/>
              </a:rPr>
              <a:t>р</a:t>
            </a:r>
            <a:r>
              <a:rPr dirty="0" sz="1400" spc="70">
                <a:latin typeface="Verdana"/>
                <a:cs typeface="Verdana"/>
              </a:rPr>
              <a:t>и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-145" b="1">
                <a:latin typeface="Tahoma"/>
                <a:cs typeface="Tahoma"/>
              </a:rPr>
              <a:t>: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ссы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ра</a:t>
            </a:r>
            <a:r>
              <a:rPr dirty="0" sz="1400" spc="-80" b="1">
                <a:latin typeface="Verdana"/>
                <a:cs typeface="Verdana"/>
              </a:rPr>
              <a:t> </a:t>
            </a:r>
            <a:r>
              <a:rPr dirty="0" sz="1400" spc="-215" b="1">
                <a:latin typeface="Tahoma"/>
                <a:cs typeface="Tahoma"/>
              </a:rPr>
              <a:t>&gt;&gt;  </a:t>
            </a:r>
            <a:r>
              <a:rPr dirty="0" sz="1400" spc="25">
                <a:latin typeface="Verdana"/>
                <a:cs typeface="Verdana"/>
              </a:rPr>
              <a:t>Детский </a:t>
            </a:r>
            <a:r>
              <a:rPr dirty="0" sz="1400" spc="-15">
                <a:latin typeface="Verdana"/>
                <a:cs typeface="Verdana"/>
              </a:rPr>
              <a:t>журнал</a:t>
            </a:r>
            <a:r>
              <a:rPr dirty="0" sz="1400" spc="-15">
                <a:latin typeface="Tahoma"/>
                <a:cs typeface="Tahoma"/>
              </a:rPr>
              <a:t>: 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ссылка 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для 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скачивания</a:t>
            </a:r>
            <a:r>
              <a:rPr dirty="0" sz="1400" spc="-55" b="1">
                <a:latin typeface="Verdana"/>
                <a:cs typeface="Verdana"/>
              </a:rPr>
              <a:t> </a:t>
            </a:r>
            <a:r>
              <a:rPr dirty="0" sz="1400" spc="-315" b="1">
                <a:latin typeface="Tahoma"/>
                <a:cs typeface="Tahoma"/>
              </a:rPr>
              <a:t>&gt;&gt; </a:t>
            </a:r>
            <a:r>
              <a:rPr dirty="0" sz="1400" spc="-310" b="1">
                <a:latin typeface="Tahoma"/>
                <a:cs typeface="Tahoma"/>
              </a:rPr>
              <a:t> </a:t>
            </a:r>
            <a:r>
              <a:rPr dirty="0" sz="1400" spc="70">
                <a:latin typeface="Verdana"/>
                <a:cs typeface="Verdana"/>
              </a:rPr>
              <a:t>О</a:t>
            </a:r>
            <a:r>
              <a:rPr dirty="0" sz="1400" spc="60">
                <a:latin typeface="Verdana"/>
                <a:cs typeface="Verdana"/>
              </a:rPr>
              <a:t>н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15">
                <a:latin typeface="Verdana"/>
                <a:cs typeface="Verdana"/>
              </a:rPr>
              <a:t>ай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25">
                <a:latin typeface="Tahoma"/>
                <a:cs typeface="Tahoma"/>
              </a:rPr>
              <a:t>-</a:t>
            </a:r>
            <a:r>
              <a:rPr dirty="0" sz="1400" spc="30">
                <a:latin typeface="Verdana"/>
                <a:cs typeface="Verdana"/>
              </a:rPr>
              <a:t>иг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-200">
                <a:latin typeface="Tahoma"/>
                <a:cs typeface="Tahoma"/>
              </a:rPr>
              <a:t>: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ссы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400" spc="-114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х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иг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е</a:t>
            </a:r>
            <a:r>
              <a:rPr dirty="0" sz="1400" spc="-80" b="1">
                <a:latin typeface="Verdana"/>
                <a:cs typeface="Verdana"/>
              </a:rPr>
              <a:t> </a:t>
            </a:r>
            <a:r>
              <a:rPr dirty="0" sz="1400" spc="-315" b="1">
                <a:latin typeface="Tahoma"/>
                <a:cs typeface="Tahoma"/>
              </a:rPr>
              <a:t>&gt;&gt;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801" y="5217466"/>
            <a:ext cx="5980744" cy="39773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347216"/>
            <a:ext cx="542544" cy="90830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3596" y="10345419"/>
            <a:ext cx="1682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2A9196"/>
                </a:solidFill>
                <a:latin typeface="Verdana"/>
                <a:cs typeface="Verdana"/>
              </a:rPr>
              <a:t>25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3" y="721867"/>
            <a:ext cx="5835650" cy="3255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СЕРИАЛ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«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К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КА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80" b="1">
                <a:solidFill>
                  <a:srgbClr val="004F9E"/>
                </a:solidFill>
                <a:latin typeface="Verdana"/>
                <a:cs typeface="Verdana"/>
              </a:rPr>
              <a:t>Ь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Х</a:t>
            </a: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»</a:t>
            </a:r>
            <a:endParaRPr sz="1800">
              <a:latin typeface="Tahoma"/>
              <a:cs typeface="Tahoma"/>
            </a:endParaRPr>
          </a:p>
          <a:p>
            <a:pPr marL="36195">
              <a:lnSpc>
                <a:spcPct val="100000"/>
              </a:lnSpc>
              <a:spcBef>
                <a:spcPts val="1130"/>
              </a:spcBef>
            </a:pPr>
            <a:r>
              <a:rPr dirty="0" sz="1200" spc="-5">
                <a:solidFill>
                  <a:srgbClr val="ED7D31"/>
                </a:solidFill>
                <a:latin typeface="Trebuchet MS"/>
                <a:cs typeface="Trebuchet MS"/>
              </a:rPr>
              <a:t>для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ED7D31"/>
                </a:solidFill>
                <a:latin typeface="Trebuchet MS"/>
                <a:cs typeface="Trebuchet MS"/>
              </a:rPr>
              <a:t>учеников</a:t>
            </a:r>
            <a:r>
              <a:rPr dirty="0" sz="1200" spc="-6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4-7</a:t>
            </a:r>
            <a:r>
              <a:rPr dirty="0" sz="1200" spc="-6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классов.</a:t>
            </a:r>
            <a:r>
              <a:rPr dirty="0" sz="1200" spc="-6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60">
                <a:solidFill>
                  <a:srgbClr val="ED7D31"/>
                </a:solidFill>
                <a:latin typeface="Trebuchet MS"/>
                <a:cs typeface="Trebuchet MS"/>
              </a:rPr>
              <a:t>11+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rebuchet MS"/>
              <a:cs typeface="Trebuchet MS"/>
            </a:endParaRPr>
          </a:p>
          <a:p>
            <a:pPr algn="just" marL="24130" marR="5080">
              <a:lnSpc>
                <a:spcPct val="100699"/>
              </a:lnSpc>
            </a:pPr>
            <a:r>
              <a:rPr dirty="0" sz="1400" spc="-80" b="1">
                <a:latin typeface="Tahoma"/>
                <a:cs typeface="Tahoma"/>
              </a:rPr>
              <a:t>«</a:t>
            </a:r>
            <a:r>
              <a:rPr dirty="0" sz="1400" spc="-80" b="1">
                <a:latin typeface="Verdana"/>
                <a:cs typeface="Verdana"/>
              </a:rPr>
              <a:t>Сказочный</a:t>
            </a:r>
            <a:r>
              <a:rPr dirty="0" sz="1400" spc="-80" b="1">
                <a:latin typeface="Tahoma"/>
                <a:cs typeface="Tahoma"/>
              </a:rPr>
              <a:t>»</a:t>
            </a:r>
            <a:r>
              <a:rPr dirty="0" sz="1400" spc="-75" b="1">
                <a:latin typeface="Tahoma"/>
                <a:cs typeface="Tahom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цикл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20">
                <a:latin typeface="Tahoma"/>
                <a:cs typeface="Tahoma"/>
              </a:rPr>
              <a:t>5-6-</a:t>
            </a:r>
            <a:r>
              <a:rPr dirty="0" sz="1400" spc="20">
                <a:latin typeface="Verdana"/>
                <a:cs typeface="Verdana"/>
              </a:rPr>
              <a:t>минутных </a:t>
            </a:r>
            <a:r>
              <a:rPr dirty="0" sz="1400" spc="35">
                <a:latin typeface="Verdana"/>
                <a:cs typeface="Verdana"/>
              </a:rPr>
              <a:t>видео </a:t>
            </a:r>
            <a:r>
              <a:rPr dirty="0" sz="1400" spc="20">
                <a:latin typeface="Verdana"/>
                <a:cs typeface="Verdana"/>
              </a:rPr>
              <a:t>для </a:t>
            </a:r>
            <a:r>
              <a:rPr dirty="0" sz="1400" spc="-5">
                <a:latin typeface="Verdana"/>
                <a:cs typeface="Verdana"/>
              </a:rPr>
              <a:t>учащихся </a:t>
            </a:r>
            <a:r>
              <a:rPr dirty="0" sz="1400" spc="55">
                <a:latin typeface="Tahoma"/>
                <a:cs typeface="Tahoma"/>
              </a:rPr>
              <a:t>5-8 </a:t>
            </a:r>
            <a:r>
              <a:rPr dirty="0" sz="1400" spc="60">
                <a:latin typeface="Tahoma"/>
                <a:cs typeface="Tahoma"/>
              </a:rPr>
              <a:t> </a:t>
            </a:r>
            <a:r>
              <a:rPr dirty="0" sz="1400" spc="-10">
                <a:latin typeface="Verdana"/>
                <a:cs typeface="Verdana"/>
              </a:rPr>
              <a:t>классов</a:t>
            </a:r>
            <a:r>
              <a:rPr dirty="0" sz="1400" spc="-10">
                <a:latin typeface="Tahoma"/>
                <a:cs typeface="Tahoma"/>
              </a:rPr>
              <a:t>, </a:t>
            </a:r>
            <a:r>
              <a:rPr dirty="0" sz="1400" spc="25">
                <a:latin typeface="Verdana"/>
                <a:cs typeface="Verdana"/>
              </a:rPr>
              <a:t>созданный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5">
                <a:latin typeface="Verdana"/>
                <a:cs typeface="Verdana"/>
              </a:rPr>
              <a:t>рамках </a:t>
            </a:r>
            <a:r>
              <a:rPr dirty="0" sz="1400" spc="15">
                <a:latin typeface="Verdana"/>
                <a:cs typeface="Verdana"/>
              </a:rPr>
              <a:t>проекта </a:t>
            </a:r>
            <a:r>
              <a:rPr dirty="0" sz="1400" spc="40">
                <a:latin typeface="Verdana"/>
                <a:cs typeface="Verdana"/>
              </a:rPr>
              <a:t>Минфина </a:t>
            </a:r>
            <a:r>
              <a:rPr dirty="0" sz="1400" spc="65">
                <a:latin typeface="Verdana"/>
                <a:cs typeface="Verdana"/>
              </a:rPr>
              <a:t>России </a:t>
            </a:r>
            <a:r>
              <a:rPr dirty="0" sz="1400" spc="35">
                <a:latin typeface="Verdana"/>
                <a:cs typeface="Verdana"/>
              </a:rPr>
              <a:t>по 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й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г</a:t>
            </a:r>
            <a:r>
              <a:rPr dirty="0" sz="1400" spc="50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20">
                <a:latin typeface="Verdana"/>
                <a:cs typeface="Verdana"/>
              </a:rPr>
              <a:t>м</a:t>
            </a:r>
            <a:r>
              <a:rPr dirty="0" sz="1400" spc="-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т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ос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algn="just" marL="24130" marR="5080">
              <a:lnSpc>
                <a:spcPct val="99500"/>
              </a:lnSpc>
              <a:spcBef>
                <a:spcPts val="35"/>
              </a:spcBef>
            </a:pPr>
            <a:r>
              <a:rPr dirty="0" sz="1400" spc="30">
                <a:latin typeface="Verdana"/>
                <a:cs typeface="Verdana"/>
              </a:rPr>
              <a:t>Дети </a:t>
            </a:r>
            <a:r>
              <a:rPr dirty="0" sz="1400" spc="10">
                <a:latin typeface="Verdana"/>
                <a:cs typeface="Verdana"/>
              </a:rPr>
              <a:t>могут </a:t>
            </a:r>
            <a:r>
              <a:rPr dirty="0" sz="1400" spc="25">
                <a:latin typeface="Verdana"/>
                <a:cs typeface="Verdana"/>
              </a:rPr>
              <a:t>смотреть </a:t>
            </a:r>
            <a:r>
              <a:rPr dirty="0" sz="1400" spc="5">
                <a:latin typeface="Verdana"/>
                <a:cs typeface="Verdana"/>
              </a:rPr>
              <a:t>выпуски </a:t>
            </a:r>
            <a:r>
              <a:rPr dirty="0" sz="1400" spc="20">
                <a:latin typeface="Verdana"/>
                <a:cs typeface="Verdana"/>
              </a:rPr>
              <a:t>самостоятельно </a:t>
            </a:r>
            <a:r>
              <a:rPr dirty="0" sz="1400" spc="45">
                <a:latin typeface="Verdana"/>
                <a:cs typeface="Verdana"/>
              </a:rPr>
              <a:t>или </a:t>
            </a:r>
            <a:r>
              <a:rPr dirty="0" sz="1400" spc="30">
                <a:latin typeface="Verdana"/>
                <a:cs typeface="Verdana"/>
              </a:rPr>
              <a:t>вместе </a:t>
            </a:r>
            <a:r>
              <a:rPr dirty="0" sz="1400" spc="40">
                <a:latin typeface="Verdana"/>
                <a:cs typeface="Verdana"/>
              </a:rPr>
              <a:t>с 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родителями с </a:t>
            </a:r>
            <a:r>
              <a:rPr dirty="0" sz="1400" spc="35">
                <a:latin typeface="Verdana"/>
                <a:cs typeface="Verdana"/>
              </a:rPr>
              <a:t>последующим </a:t>
            </a:r>
            <a:r>
              <a:rPr dirty="0" sz="1400" spc="25">
                <a:latin typeface="Verdana"/>
                <a:cs typeface="Verdana"/>
              </a:rPr>
              <a:t>обсуждением</a:t>
            </a:r>
            <a:r>
              <a:rPr dirty="0" sz="1400" spc="25">
                <a:latin typeface="Tahoma"/>
                <a:cs typeface="Tahoma"/>
              </a:rPr>
              <a:t>. </a:t>
            </a:r>
            <a:r>
              <a:rPr dirty="0" sz="1400" spc="35">
                <a:latin typeface="Verdana"/>
                <a:cs typeface="Verdana"/>
              </a:rPr>
              <a:t>Учителям </a:t>
            </a:r>
            <a:r>
              <a:rPr dirty="0" sz="1400" spc="60">
                <a:latin typeface="Verdana"/>
                <a:cs typeface="Verdana"/>
              </a:rPr>
              <a:t>можно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рекомендовать </a:t>
            </a:r>
            <a:r>
              <a:rPr dirty="0" sz="1400" spc="-10">
                <a:latin typeface="Verdana"/>
                <a:cs typeface="Verdana"/>
              </a:rPr>
              <a:t>включать </a:t>
            </a:r>
            <a:r>
              <a:rPr dirty="0" sz="1400" spc="20">
                <a:latin typeface="Verdana"/>
                <a:cs typeface="Verdana"/>
              </a:rPr>
              <a:t>эти </a:t>
            </a:r>
            <a:r>
              <a:rPr dirty="0" sz="1400" spc="35">
                <a:latin typeface="Verdana"/>
                <a:cs typeface="Verdana"/>
              </a:rPr>
              <a:t>видео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20">
                <a:latin typeface="Verdana"/>
                <a:cs typeface="Verdana"/>
              </a:rPr>
              <a:t>уроки </a:t>
            </a:r>
            <a:r>
              <a:rPr dirty="0" sz="1400" spc="40">
                <a:latin typeface="Verdana"/>
                <a:cs typeface="Verdana"/>
              </a:rPr>
              <a:t>по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грамотности</a:t>
            </a:r>
            <a:r>
              <a:rPr dirty="0" sz="1400" spc="1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ahoma"/>
              <a:cs typeface="Tahoma"/>
            </a:endParaRPr>
          </a:p>
          <a:p>
            <a:pPr algn="just" marL="24130">
              <a:lnSpc>
                <a:spcPct val="100000"/>
              </a:lnSpc>
              <a:spcBef>
                <a:spcPts val="5"/>
              </a:spcBef>
            </a:pP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Ссы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3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&gt;&gt;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5845" y="5230525"/>
            <a:ext cx="5980746" cy="39407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0421" y="10345419"/>
            <a:ext cx="1739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>
                <a:solidFill>
                  <a:srgbClr val="2A9196"/>
                </a:solidFill>
                <a:latin typeface="Verdana"/>
                <a:cs typeface="Verdana"/>
              </a:rPr>
              <a:t>26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3" y="721867"/>
            <a:ext cx="5847715" cy="363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СЕРИАЛ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«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ЬЯ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У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Б</a:t>
            </a:r>
            <a:r>
              <a:rPr dirty="0" sz="1800" spc="-9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245" b="1">
                <a:solidFill>
                  <a:srgbClr val="004F9E"/>
                </a:solidFill>
                <a:latin typeface="Tahoma"/>
                <a:cs typeface="Tahoma"/>
              </a:rPr>
              <a:t>»</a:t>
            </a:r>
            <a:endParaRPr sz="1800">
              <a:latin typeface="Tahoma"/>
              <a:cs typeface="Tahoma"/>
            </a:endParaRPr>
          </a:p>
          <a:p>
            <a:pPr marL="36195">
              <a:lnSpc>
                <a:spcPct val="100000"/>
              </a:lnSpc>
              <a:spcBef>
                <a:spcPts val="1130"/>
              </a:spcBef>
            </a:pP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дл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я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у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ч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е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н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4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ED7D31"/>
                </a:solidFill>
                <a:latin typeface="Trebuchet MS"/>
                <a:cs typeface="Trebuchet MS"/>
              </a:rPr>
              <a:t>9</a:t>
            </a:r>
            <a:r>
              <a:rPr dirty="0" sz="1200" spc="-85">
                <a:solidFill>
                  <a:srgbClr val="ED7D31"/>
                </a:solidFill>
                <a:latin typeface="Trebuchet MS"/>
                <a:cs typeface="Trebuchet MS"/>
              </a:rPr>
              <a:t>-</a:t>
            </a:r>
            <a:r>
              <a:rPr dirty="0" sz="1200" spc="-220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225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л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а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сс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0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165">
                <a:solidFill>
                  <a:srgbClr val="ED7D31"/>
                </a:solidFill>
                <a:latin typeface="Trebuchet MS"/>
                <a:cs typeface="Trebuchet MS"/>
              </a:rPr>
              <a:t>.</a:t>
            </a:r>
            <a:r>
              <a:rPr dirty="0" sz="1200" spc="-50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75">
                <a:solidFill>
                  <a:srgbClr val="ED7D31"/>
                </a:solidFill>
                <a:latin typeface="Trebuchet MS"/>
                <a:cs typeface="Trebuchet MS"/>
              </a:rPr>
              <a:t>5</a:t>
            </a:r>
            <a:r>
              <a:rPr dirty="0" sz="1200" spc="-35">
                <a:solidFill>
                  <a:srgbClr val="ED7D31"/>
                </a:solidFill>
                <a:latin typeface="Trebuchet MS"/>
                <a:cs typeface="Trebuchet MS"/>
              </a:rPr>
              <a:t>+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rebuchet MS"/>
              <a:cs typeface="Trebuchet MS"/>
            </a:endParaRPr>
          </a:p>
          <a:p>
            <a:pPr algn="just" marL="36195" marR="5080">
              <a:lnSpc>
                <a:spcPct val="100400"/>
              </a:lnSpc>
            </a:pPr>
            <a:r>
              <a:rPr dirty="0" sz="1400" spc="-35" b="1">
                <a:latin typeface="Verdana"/>
                <a:cs typeface="Verdana"/>
              </a:rPr>
              <a:t>Ромком</a:t>
            </a:r>
            <a:r>
              <a:rPr dirty="0" sz="1400" spc="-30" b="1">
                <a:latin typeface="Verdana"/>
                <a:cs typeface="Verdan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для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-65" b="1">
                <a:latin typeface="Verdana"/>
                <a:cs typeface="Verdana"/>
              </a:rPr>
              <a:t>учащихся</a:t>
            </a:r>
            <a:r>
              <a:rPr dirty="0" sz="1400" spc="-60" b="1">
                <a:latin typeface="Verdana"/>
                <a:cs typeface="Verdan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старших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-60" b="1">
                <a:latin typeface="Verdana"/>
                <a:cs typeface="Verdana"/>
              </a:rPr>
              <a:t>классов</a:t>
            </a:r>
            <a:r>
              <a:rPr dirty="0" sz="1400" spc="-60">
                <a:latin typeface="Tahoma"/>
                <a:cs typeface="Tahoma"/>
              </a:rPr>
              <a:t>,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25">
                <a:latin typeface="Verdana"/>
                <a:cs typeface="Verdana"/>
              </a:rPr>
              <a:t>созданный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рамках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проекта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Минфина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России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по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грамотности</a:t>
            </a:r>
            <a:r>
              <a:rPr dirty="0" sz="1400" spc="15">
                <a:latin typeface="Tahoma"/>
                <a:cs typeface="Tahoma"/>
              </a:rPr>
              <a:t>. </a:t>
            </a:r>
            <a:r>
              <a:rPr dirty="0" sz="1400" spc="30">
                <a:latin typeface="Verdana"/>
                <a:cs typeface="Verdana"/>
              </a:rPr>
              <a:t>Помогает </a:t>
            </a:r>
            <a:r>
              <a:rPr dirty="0" sz="1400" spc="20">
                <a:latin typeface="Verdana"/>
                <a:cs typeface="Verdana"/>
              </a:rPr>
              <a:t>разобраться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5">
                <a:latin typeface="Verdana"/>
                <a:cs typeface="Verdana"/>
              </a:rPr>
              <a:t>различных </a:t>
            </a:r>
            <a:r>
              <a:rPr dirty="0" sz="1400" spc="15">
                <a:latin typeface="Verdana"/>
                <a:cs typeface="Verdana"/>
              </a:rPr>
              <a:t>вопросах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15">
                <a:latin typeface="Verdana"/>
                <a:cs typeface="Verdana"/>
              </a:rPr>
              <a:t>грамотности</a:t>
            </a:r>
            <a:r>
              <a:rPr dirty="0" sz="1400" spc="15">
                <a:latin typeface="Tahoma"/>
                <a:cs typeface="Tahoma"/>
              </a:rPr>
              <a:t>.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20">
                <a:latin typeface="Verdana"/>
                <a:cs typeface="Verdana"/>
              </a:rPr>
              <a:t>Сюжетные </a:t>
            </a:r>
            <a:r>
              <a:rPr dirty="0" sz="1400" spc="40">
                <a:latin typeface="Verdana"/>
                <a:cs typeface="Verdana"/>
              </a:rPr>
              <a:t>перипетии </a:t>
            </a:r>
            <a:r>
              <a:rPr dirty="0" sz="1400" spc="30">
                <a:latin typeface="Verdana"/>
                <a:cs typeface="Verdana"/>
              </a:rPr>
              <a:t>приводят 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героев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сериала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к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пониманию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важных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житейских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и 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поведенческих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правил</a:t>
            </a:r>
            <a:r>
              <a:rPr dirty="0" sz="1400" spc="5">
                <a:latin typeface="Tahoma"/>
                <a:cs typeface="Tahoma"/>
              </a:rPr>
              <a:t>,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>
                <a:latin typeface="Verdana"/>
                <a:cs typeface="Verdana"/>
              </a:rPr>
              <a:t>связанных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с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разумным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отношением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к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финансам</a:t>
            </a:r>
            <a:r>
              <a:rPr dirty="0" sz="1400" spc="5">
                <a:latin typeface="Tahoma"/>
                <a:cs typeface="Tahoma"/>
              </a:rPr>
              <a:t>.</a:t>
            </a:r>
            <a:r>
              <a:rPr dirty="0" sz="1400" spc="10">
                <a:latin typeface="Tahoma"/>
                <a:cs typeface="Tahoma"/>
              </a:rPr>
              <a:t> </a:t>
            </a:r>
            <a:r>
              <a:rPr dirty="0" sz="1400" spc="30">
                <a:latin typeface="Verdana"/>
                <a:cs typeface="Verdana"/>
              </a:rPr>
              <a:t>Предназначен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как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для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самостоятельного </a:t>
            </a:r>
            <a:r>
              <a:rPr dirty="0" sz="1400" spc="25">
                <a:latin typeface="Verdana"/>
                <a:cs typeface="Verdana"/>
              </a:rPr>
              <a:t> просмотра</a:t>
            </a:r>
            <a:r>
              <a:rPr dirty="0" sz="1400" spc="25">
                <a:latin typeface="Tahoma"/>
                <a:cs typeface="Tahoma"/>
              </a:rPr>
              <a:t>,</a:t>
            </a:r>
            <a:r>
              <a:rPr dirty="0" sz="1400" spc="30">
                <a:latin typeface="Tahoma"/>
                <a:cs typeface="Tahoma"/>
              </a:rPr>
              <a:t> </a:t>
            </a:r>
            <a:r>
              <a:rPr dirty="0" sz="1400" spc="-30">
                <a:latin typeface="Verdana"/>
                <a:cs typeface="Verdana"/>
              </a:rPr>
              <a:t>так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для</a:t>
            </a:r>
            <a:r>
              <a:rPr dirty="0" sz="1400" spc="25">
                <a:latin typeface="Verdana"/>
                <a:cs typeface="Verdana"/>
              </a:rPr>
              <a:t> использования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на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уроках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по 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й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г</a:t>
            </a:r>
            <a:r>
              <a:rPr dirty="0" sz="1400" spc="50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20">
                <a:latin typeface="Verdana"/>
                <a:cs typeface="Verdana"/>
              </a:rPr>
              <a:t>м</a:t>
            </a:r>
            <a:r>
              <a:rPr dirty="0" sz="1400" spc="-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т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ос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50">
              <a:latin typeface="Tahoma"/>
              <a:cs typeface="Tahoma"/>
            </a:endParaRPr>
          </a:p>
          <a:p>
            <a:pPr algn="just" marL="36195">
              <a:lnSpc>
                <a:spcPct val="100000"/>
              </a:lnSpc>
            </a:pP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Ссы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пр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4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400" spc="-31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&gt;&gt;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927" y="5260387"/>
            <a:ext cx="5977572" cy="39090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2009" y="10345419"/>
            <a:ext cx="1714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0">
                <a:solidFill>
                  <a:srgbClr val="2A9196"/>
                </a:solidFill>
                <a:latin typeface="Verdana"/>
                <a:cs typeface="Verdana"/>
              </a:rPr>
              <a:t>27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3" y="2007107"/>
            <a:ext cx="152971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130" algn="l"/>
              </a:tabLst>
            </a:pPr>
            <a:r>
              <a:rPr dirty="0" sz="1400" spc="85">
                <a:latin typeface="Verdana"/>
                <a:cs typeface="Verdana"/>
              </a:rPr>
              <a:t>В</a:t>
            </a:r>
            <a:r>
              <a:rPr dirty="0" sz="1400" spc="85">
                <a:latin typeface="Verdana"/>
                <a:cs typeface="Verdana"/>
              </a:rPr>
              <a:t>	</a:t>
            </a:r>
            <a:r>
              <a:rPr dirty="0" sz="1400" spc="60">
                <a:latin typeface="Verdana"/>
                <a:cs typeface="Verdana"/>
              </a:rPr>
              <a:t>б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45">
                <a:latin typeface="Verdana"/>
                <a:cs typeface="Verdana"/>
              </a:rPr>
              <a:t>бл</a:t>
            </a:r>
            <a:r>
              <a:rPr dirty="0" sz="1400" spc="40">
                <a:latin typeface="Verdana"/>
                <a:cs typeface="Verdana"/>
              </a:rPr>
              <a:t>и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-40">
                <a:latin typeface="Verdana"/>
                <a:cs typeface="Verdana"/>
              </a:rPr>
              <a:t>т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-25">
                <a:latin typeface="Verdana"/>
                <a:cs typeface="Verdana"/>
              </a:rPr>
              <a:t>к</a:t>
            </a:r>
            <a:r>
              <a:rPr dirty="0" sz="1400" spc="30">
                <a:latin typeface="Verdana"/>
                <a:cs typeface="Verdana"/>
              </a:rPr>
              <a:t>е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spc="-40" b="1">
                <a:latin typeface="Verdana"/>
                <a:cs typeface="Verdana"/>
              </a:rPr>
              <a:t>грамотности</a:t>
            </a:r>
            <a:r>
              <a:rPr dirty="0" sz="1400" spc="-40">
                <a:latin typeface="Tahoma"/>
                <a:cs typeface="Tahoma"/>
              </a:rPr>
              <a:t>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5648" y="2007107"/>
            <a:ext cx="144589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latin typeface="Tahoma"/>
                <a:cs typeface="Tahoma"/>
              </a:rPr>
              <a:t>«</a:t>
            </a:r>
            <a:r>
              <a:rPr dirty="0" sz="1400" spc="-50" b="1">
                <a:latin typeface="Verdana"/>
                <a:cs typeface="Verdana"/>
              </a:rPr>
              <a:t>Электронный</a:t>
            </a:r>
            <a:endParaRPr sz="1400">
              <a:latin typeface="Verdana"/>
              <a:cs typeface="Verdana"/>
            </a:endParaRPr>
          </a:p>
          <a:p>
            <a:pPr marL="218440">
              <a:lnSpc>
                <a:spcPct val="100000"/>
              </a:lnSpc>
              <a:spcBef>
                <a:spcPts val="25"/>
              </a:spcBef>
            </a:pPr>
            <a:r>
              <a:rPr dirty="0" sz="1400" spc="35">
                <a:latin typeface="Verdana"/>
                <a:cs typeface="Verdana"/>
              </a:rPr>
              <a:t>размещены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5858" y="2007107"/>
            <a:ext cx="109791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latin typeface="Verdana"/>
                <a:cs typeface="Verdana"/>
              </a:rPr>
              <a:t>учебник</a:t>
            </a:r>
            <a:endParaRPr sz="1400">
              <a:latin typeface="Verdana"/>
              <a:cs typeface="Verdana"/>
            </a:endParaRPr>
          </a:p>
          <a:p>
            <a:pPr marL="282575">
              <a:lnSpc>
                <a:spcPct val="100000"/>
              </a:lnSpc>
              <a:spcBef>
                <a:spcPts val="25"/>
              </a:spcBef>
            </a:pPr>
            <a:r>
              <a:rPr dirty="0" sz="1400" spc="10">
                <a:latin typeface="Verdana"/>
                <a:cs typeface="Verdana"/>
              </a:rPr>
              <a:t>учебные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253" y="2439923"/>
            <a:ext cx="47034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335" algn="l"/>
                <a:tab pos="2687320" algn="l"/>
                <a:tab pos="4582160" algn="l"/>
              </a:tabLst>
            </a:pPr>
            <a:r>
              <a:rPr dirty="0" sz="1400" spc="60">
                <a:latin typeface="Verdana"/>
                <a:cs typeface="Verdana"/>
              </a:rPr>
              <a:t>р</a:t>
            </a:r>
            <a:r>
              <a:rPr dirty="0" sz="1400" spc="50">
                <a:latin typeface="Verdana"/>
                <a:cs typeface="Verdana"/>
              </a:rPr>
              <a:t>е</a:t>
            </a:r>
            <a:r>
              <a:rPr dirty="0" sz="1400" spc="-25">
                <a:latin typeface="Verdana"/>
                <a:cs typeface="Verdana"/>
              </a:rPr>
              <a:t>к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20">
                <a:latin typeface="Verdana"/>
                <a:cs typeface="Verdana"/>
              </a:rPr>
              <a:t>м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40">
                <a:latin typeface="Verdana"/>
                <a:cs typeface="Verdana"/>
              </a:rPr>
              <a:t>д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0">
                <a:latin typeface="Verdana"/>
                <a:cs typeface="Verdana"/>
              </a:rPr>
              <a:t>нн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30">
                <a:latin typeface="Verdana"/>
                <a:cs typeface="Verdana"/>
              </a:rPr>
              <a:t>е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0">
                <a:latin typeface="Verdana"/>
                <a:cs typeface="Verdana"/>
              </a:rPr>
              <a:t>к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45">
                <a:latin typeface="Verdana"/>
                <a:cs typeface="Verdana"/>
              </a:rPr>
              <a:t>ис</a:t>
            </a:r>
            <a:r>
              <a:rPr dirty="0" sz="1400" spc="45">
                <a:latin typeface="Verdana"/>
                <a:cs typeface="Verdana"/>
              </a:rPr>
              <a:t>п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-5">
                <a:latin typeface="Verdana"/>
                <a:cs typeface="Verdana"/>
              </a:rPr>
              <a:t>ь</a:t>
            </a:r>
            <a:r>
              <a:rPr dirty="0" sz="1400">
                <a:latin typeface="Verdana"/>
                <a:cs typeface="Verdana"/>
              </a:rPr>
              <a:t>з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-10">
                <a:latin typeface="Verdana"/>
                <a:cs typeface="Verdana"/>
              </a:rPr>
              <a:t>ва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ю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15">
                <a:latin typeface="Verdana"/>
                <a:cs typeface="Verdana"/>
              </a:rPr>
              <a:t>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75993" y="2007107"/>
            <a:ext cx="1731010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9905" algn="l"/>
              </a:tabLst>
            </a:pPr>
            <a:r>
              <a:rPr dirty="0" sz="1400" spc="-50" b="1">
                <a:latin typeface="Verdana"/>
                <a:cs typeface="Verdana"/>
              </a:rPr>
              <a:t>по</a:t>
            </a:r>
            <a:r>
              <a:rPr dirty="0" sz="1400" spc="-50" b="1">
                <a:latin typeface="Verdana"/>
                <a:cs typeface="Verdana"/>
              </a:rPr>
              <a:t>	</a:t>
            </a:r>
            <a:r>
              <a:rPr dirty="0" sz="1400" spc="-110" b="1">
                <a:latin typeface="Verdana"/>
                <a:cs typeface="Verdana"/>
              </a:rPr>
              <a:t>ф</a:t>
            </a:r>
            <a:r>
              <a:rPr dirty="0" sz="1400" spc="-75" b="1">
                <a:latin typeface="Verdana"/>
                <a:cs typeface="Verdana"/>
              </a:rPr>
              <a:t>и</a:t>
            </a:r>
            <a:r>
              <a:rPr dirty="0" sz="1400" spc="-40" b="1">
                <a:latin typeface="Verdana"/>
                <a:cs typeface="Verdana"/>
              </a:rPr>
              <a:t>н</a:t>
            </a:r>
            <a:r>
              <a:rPr dirty="0" sz="1400" spc="-90" b="1">
                <a:latin typeface="Verdana"/>
                <a:cs typeface="Verdana"/>
              </a:rPr>
              <a:t>а</a:t>
            </a:r>
            <a:r>
              <a:rPr dirty="0" sz="1400" spc="-40" b="1">
                <a:latin typeface="Verdana"/>
                <a:cs typeface="Verdana"/>
              </a:rPr>
              <a:t>н</a:t>
            </a:r>
            <a:r>
              <a:rPr dirty="0" sz="1400" spc="-15" b="1">
                <a:latin typeface="Verdana"/>
                <a:cs typeface="Verdana"/>
              </a:rPr>
              <a:t>с</a:t>
            </a:r>
            <a:r>
              <a:rPr dirty="0" sz="1400" spc="-55" b="1">
                <a:latin typeface="Verdana"/>
                <a:cs typeface="Verdana"/>
              </a:rPr>
              <a:t>о</a:t>
            </a:r>
            <a:r>
              <a:rPr dirty="0" sz="1400" spc="-80" b="1">
                <a:latin typeface="Verdana"/>
                <a:cs typeface="Verdana"/>
              </a:rPr>
              <a:t>в</a:t>
            </a:r>
            <a:r>
              <a:rPr dirty="0" sz="1400" spc="-55" b="1">
                <a:latin typeface="Verdana"/>
                <a:cs typeface="Verdana"/>
              </a:rPr>
              <a:t>о</a:t>
            </a:r>
            <a:r>
              <a:rPr dirty="0" sz="1400" spc="-15" b="1">
                <a:latin typeface="Verdana"/>
                <a:cs typeface="Verdana"/>
              </a:rPr>
              <a:t>й</a:t>
            </a:r>
            <a:endParaRPr sz="1400">
              <a:latin typeface="Verdana"/>
              <a:cs typeface="Verdana"/>
            </a:endParaRPr>
          </a:p>
          <a:p>
            <a:pPr marL="578485" marR="5080" indent="64769">
              <a:lnSpc>
                <a:spcPct val="101400"/>
              </a:lnSpc>
            </a:pPr>
            <a:r>
              <a:rPr dirty="0" sz="1400" spc="45">
                <a:latin typeface="Verdana"/>
                <a:cs typeface="Verdana"/>
              </a:rPr>
              <a:t>м</a:t>
            </a:r>
            <a:r>
              <a:rPr dirty="0" sz="1400" spc="40">
                <a:latin typeface="Verdana"/>
                <a:cs typeface="Verdana"/>
              </a:rPr>
              <a:t>а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-130">
                <a:latin typeface="Tahoma"/>
                <a:cs typeface="Tahoma"/>
              </a:rPr>
              <a:t>,  </a:t>
            </a:r>
            <a:r>
              <a:rPr dirty="0" sz="1400" spc="60">
                <a:latin typeface="Verdana"/>
                <a:cs typeface="Verdana"/>
              </a:rPr>
              <a:t>п</a:t>
            </a:r>
            <a:r>
              <a:rPr dirty="0" sz="1400" spc="65">
                <a:latin typeface="Verdana"/>
                <a:cs typeface="Verdana"/>
              </a:rPr>
              <a:t>р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г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70">
                <a:latin typeface="Verdana"/>
                <a:cs typeface="Verdana"/>
              </a:rPr>
              <a:t>мм</a:t>
            </a:r>
            <a:r>
              <a:rPr dirty="0" sz="1400" spc="65">
                <a:latin typeface="Verdana"/>
                <a:cs typeface="Verdana"/>
              </a:rPr>
              <a:t>а</a:t>
            </a:r>
            <a:r>
              <a:rPr dirty="0" sz="1400" spc="-95">
                <a:latin typeface="Verdana"/>
                <a:cs typeface="Verdana"/>
              </a:rPr>
              <a:t>х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253" y="2656331"/>
            <a:ext cx="6255385" cy="17233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7900"/>
              </a:lnSpc>
              <a:spcBef>
                <a:spcPts val="135"/>
              </a:spcBef>
            </a:pPr>
            <a:r>
              <a:rPr dirty="0" sz="1400" spc="25">
                <a:latin typeface="Verdana"/>
                <a:cs typeface="Verdana"/>
              </a:rPr>
              <a:t>дополнительного образования </a:t>
            </a:r>
            <a:r>
              <a:rPr dirty="0" sz="1400" spc="20">
                <a:latin typeface="Verdana"/>
                <a:cs typeface="Verdana"/>
              </a:rPr>
              <a:t>для </a:t>
            </a:r>
            <a:r>
              <a:rPr dirty="0" sz="1400" spc="25">
                <a:latin typeface="Verdana"/>
                <a:cs typeface="Verdana"/>
              </a:rPr>
              <a:t>школ </a:t>
            </a:r>
            <a:r>
              <a:rPr dirty="0" sz="1400" spc="35">
                <a:latin typeface="Verdana"/>
                <a:cs typeface="Verdana"/>
              </a:rPr>
              <a:t>со </a:t>
            </a:r>
            <a:r>
              <a:rPr dirty="0" sz="1400" spc="30">
                <a:latin typeface="Tahoma"/>
                <a:cs typeface="Tahoma"/>
              </a:rPr>
              <a:t>2 </a:t>
            </a:r>
            <a:r>
              <a:rPr dirty="0" sz="1400" spc="40">
                <a:latin typeface="Verdana"/>
                <a:cs typeface="Verdana"/>
              </a:rPr>
              <a:t>по </a:t>
            </a:r>
            <a:r>
              <a:rPr dirty="0" sz="1400" spc="-265">
                <a:latin typeface="Tahoma"/>
                <a:cs typeface="Tahoma"/>
              </a:rPr>
              <a:t>11</a:t>
            </a:r>
            <a:r>
              <a:rPr dirty="0" sz="1400" spc="-260">
                <a:latin typeface="Tahoma"/>
                <a:cs typeface="Tahoma"/>
              </a:rPr>
              <a:t> </a:t>
            </a:r>
            <a:r>
              <a:rPr dirty="0" sz="1400" spc="-15">
                <a:latin typeface="Verdana"/>
                <a:cs typeface="Verdana"/>
              </a:rPr>
              <a:t>класс</a:t>
            </a:r>
            <a:r>
              <a:rPr dirty="0" sz="1400" spc="-15">
                <a:latin typeface="Tahoma"/>
                <a:cs typeface="Tahoma"/>
              </a:rPr>
              <a:t>, </a:t>
            </a:r>
            <a:r>
              <a:rPr dirty="0" sz="1400" spc="15">
                <a:latin typeface="Verdana"/>
                <a:cs typeface="Verdana"/>
              </a:rPr>
              <a:t>СПО</a:t>
            </a:r>
            <a:r>
              <a:rPr dirty="0" sz="1400" spc="15">
                <a:latin typeface="Tahoma"/>
                <a:cs typeface="Tahoma"/>
              </a:rPr>
              <a:t>, 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>
                <a:latin typeface="Verdana"/>
                <a:cs typeface="Verdana"/>
              </a:rPr>
              <a:t>детских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домов </a:t>
            </a:r>
            <a:r>
              <a:rPr dirty="0" sz="1400" spc="65">
                <a:latin typeface="Verdana"/>
                <a:cs typeface="Verdana"/>
              </a:rPr>
              <a:t>и </a:t>
            </a:r>
            <a:r>
              <a:rPr dirty="0" sz="1400" spc="10">
                <a:latin typeface="Verdana"/>
                <a:cs typeface="Verdana"/>
              </a:rPr>
              <a:t>интернатов</a:t>
            </a:r>
            <a:r>
              <a:rPr dirty="0" sz="1400" spc="10">
                <a:latin typeface="Tahoma"/>
                <a:cs typeface="Tahoma"/>
              </a:rPr>
              <a:t>.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20">
                <a:latin typeface="Verdana"/>
                <a:cs typeface="Verdana"/>
              </a:rPr>
              <a:t>Разработаны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рамках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проекта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130">
                <a:latin typeface="Verdana"/>
                <a:cs typeface="Verdana"/>
              </a:rPr>
              <a:t>М</a:t>
            </a:r>
            <a:r>
              <a:rPr dirty="0" sz="1400" spc="95">
                <a:latin typeface="Verdana"/>
                <a:cs typeface="Verdana"/>
              </a:rPr>
              <a:t>и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-80">
                <a:latin typeface="Verdana"/>
                <a:cs typeface="Verdana"/>
              </a:rPr>
              <a:t>ф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-25">
                <a:latin typeface="Verdana"/>
                <a:cs typeface="Verdana"/>
              </a:rPr>
              <a:t>а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95">
                <a:latin typeface="Verdana"/>
                <a:cs typeface="Verdana"/>
              </a:rPr>
              <a:t>Р</a:t>
            </a:r>
            <a:r>
              <a:rPr dirty="0" sz="1400" spc="90">
                <a:latin typeface="Verdana"/>
                <a:cs typeface="Verdana"/>
              </a:rPr>
              <a:t>о</a:t>
            </a:r>
            <a:r>
              <a:rPr dirty="0" sz="1400" spc="35">
                <a:latin typeface="Verdana"/>
                <a:cs typeface="Verdana"/>
              </a:rPr>
              <a:t>сс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п</a:t>
            </a:r>
            <a:r>
              <a:rPr dirty="0" sz="1400" spc="45">
                <a:latin typeface="Verdana"/>
                <a:cs typeface="Verdana"/>
              </a:rPr>
              <a:t>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й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г</a:t>
            </a:r>
            <a:r>
              <a:rPr dirty="0" sz="1400" spc="50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20">
                <a:latin typeface="Verdana"/>
                <a:cs typeface="Verdana"/>
              </a:rPr>
              <a:t>м</a:t>
            </a:r>
            <a:r>
              <a:rPr dirty="0" sz="1400" spc="-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т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ос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>
                <a:latin typeface="Verdana"/>
                <a:cs typeface="Verdana"/>
              </a:rPr>
              <a:t>Са</a:t>
            </a:r>
            <a:r>
              <a:rPr dirty="0" sz="1400" spc="60">
                <a:latin typeface="Verdana"/>
                <a:cs typeface="Verdana"/>
              </a:rPr>
              <a:t>й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-200">
                <a:solidFill>
                  <a:srgbClr val="2A9196"/>
                </a:solidFill>
                <a:latin typeface="Tahoma"/>
                <a:cs typeface="Tahoma"/>
              </a:rPr>
              <a:t>:</a:t>
            </a:r>
            <a:r>
              <a:rPr dirty="0" sz="1400" spc="-75">
                <a:solidFill>
                  <a:srgbClr val="2A9196"/>
                </a:solidFill>
                <a:latin typeface="Tahoma"/>
                <a:cs typeface="Tahoma"/>
              </a:rPr>
              <a:t> </a:t>
            </a:r>
            <a:r>
              <a:rPr dirty="0" u="sng" sz="1400" spc="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h</a:t>
            </a:r>
            <a:r>
              <a:rPr dirty="0" u="sng" sz="1400" spc="3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dirty="0" u="sng" sz="1400" spc="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</a:t>
            </a:r>
            <a:r>
              <a:rPr dirty="0" u="sng" sz="1400" spc="7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</a:t>
            </a:r>
            <a:r>
              <a:rPr dirty="0" u="sng" sz="1400" spc="-15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:</a:t>
            </a:r>
            <a:r>
              <a:rPr dirty="0" u="sng" sz="1400" spc="-2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//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ш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ваш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400" spc="-1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ф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н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ан</a:t>
            </a:r>
            <a:r>
              <a:rPr dirty="0" u="sng" sz="1400" spc="-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</a:t>
            </a:r>
            <a:r>
              <a:rPr dirty="0" u="sng" sz="1400" spc="-1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ы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400" spc="-9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рф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Verdana"/>
              <a:cs typeface="Verdana"/>
            </a:endParaRPr>
          </a:p>
          <a:p>
            <a:pPr algn="just" marL="12700">
              <a:lnSpc>
                <a:spcPts val="1630"/>
              </a:lnSpc>
            </a:pPr>
            <a:r>
              <a:rPr dirty="0" sz="1400" spc="90">
                <a:latin typeface="Tahoma"/>
                <a:cs typeface="Tahoma"/>
              </a:rPr>
              <a:t>PDF-</a:t>
            </a:r>
            <a:r>
              <a:rPr dirty="0" sz="1400" spc="90">
                <a:latin typeface="Verdana"/>
                <a:cs typeface="Verdana"/>
              </a:rPr>
              <a:t>версии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85">
                <a:latin typeface="Verdana"/>
                <a:cs typeface="Verdana"/>
              </a:rPr>
              <a:t>УМК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доступны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на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портале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моифинансы</a:t>
            </a:r>
            <a:r>
              <a:rPr dirty="0" sz="1400" spc="10">
                <a:latin typeface="Tahoma"/>
                <a:cs typeface="Tahoma"/>
              </a:rPr>
              <a:t>.</a:t>
            </a:r>
            <a:r>
              <a:rPr dirty="0" sz="1400" spc="10">
                <a:latin typeface="Verdana"/>
                <a:cs typeface="Verdana"/>
              </a:rPr>
              <a:t>рф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разделе</a:t>
            </a:r>
            <a:endParaRPr sz="1400">
              <a:latin typeface="Verdana"/>
              <a:cs typeface="Verdana"/>
            </a:endParaRPr>
          </a:p>
          <a:p>
            <a:pPr algn="just" marL="12700">
              <a:lnSpc>
                <a:spcPts val="1630"/>
              </a:lnSpc>
            </a:pPr>
            <a:r>
              <a:rPr dirty="0" u="sng" sz="14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У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М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4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шк</a:t>
            </a:r>
            <a:r>
              <a:rPr dirty="0" u="sng" sz="14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4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400" spc="-315" b="1">
                <a:latin typeface="Tahoma"/>
                <a:cs typeface="Tahoma"/>
              </a:rPr>
              <a:t>&gt;&gt;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927" y="5239222"/>
            <a:ext cx="5977572" cy="40033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52253" y="721867"/>
            <a:ext cx="4325620" cy="906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 b="1">
                <a:solidFill>
                  <a:srgbClr val="004F9E"/>
                </a:solidFill>
                <a:latin typeface="Verdana"/>
                <a:cs typeface="Verdana"/>
              </a:rPr>
              <a:t>Э</a:t>
            </a:r>
            <a:r>
              <a:rPr dirty="0" sz="1800" spc="-80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75" b="1">
                <a:solidFill>
                  <a:srgbClr val="004F9E"/>
                </a:solidFill>
                <a:latin typeface="Verdana"/>
                <a:cs typeface="Verdana"/>
              </a:rPr>
              <a:t>КТ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НН</a:t>
            </a:r>
            <a:r>
              <a:rPr dirty="0" sz="1800" spc="-70" b="1">
                <a:solidFill>
                  <a:srgbClr val="004F9E"/>
                </a:solidFill>
                <a:latin typeface="Verdana"/>
                <a:cs typeface="Verdana"/>
              </a:rPr>
              <a:t>Ы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У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ЧЕ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Б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55" b="1">
                <a:solidFill>
                  <a:srgbClr val="004F9E"/>
                </a:solidFill>
                <a:latin typeface="Verdana"/>
                <a:cs typeface="Verdana"/>
              </a:rPr>
              <a:t>КИ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ПО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Ф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В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Г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25" b="1">
                <a:solidFill>
                  <a:srgbClr val="004F9E"/>
                </a:solidFill>
                <a:latin typeface="Verdana"/>
                <a:cs typeface="Verdana"/>
              </a:rPr>
              <a:t>М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  <a:p>
            <a:pPr marL="36195">
              <a:lnSpc>
                <a:spcPct val="100000"/>
              </a:lnSpc>
              <a:spcBef>
                <a:spcPts val="1130"/>
              </a:spcBef>
            </a:pP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дл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я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у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ч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е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н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4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ED7D31"/>
                </a:solidFill>
                <a:latin typeface="Trebuchet MS"/>
                <a:cs typeface="Trebuchet MS"/>
              </a:rPr>
              <a:t>2</a:t>
            </a:r>
            <a:r>
              <a:rPr dirty="0" sz="1200" spc="-85">
                <a:solidFill>
                  <a:srgbClr val="ED7D31"/>
                </a:solidFill>
                <a:latin typeface="Trebuchet MS"/>
                <a:cs typeface="Trebuchet MS"/>
              </a:rPr>
              <a:t>-</a:t>
            </a:r>
            <a:r>
              <a:rPr dirty="0" sz="1200" spc="-220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225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л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а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сс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8834" y="10345419"/>
            <a:ext cx="1771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5">
                <a:solidFill>
                  <a:srgbClr val="2A9196"/>
                </a:solidFill>
                <a:latin typeface="Verdana"/>
                <a:cs typeface="Verdana"/>
              </a:rPr>
              <a:t>28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6233" y="548131"/>
            <a:ext cx="5847715" cy="3966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4F9E"/>
                </a:solidFill>
                <a:latin typeface="Verdana"/>
                <a:cs typeface="Verdana"/>
              </a:rPr>
              <a:t>С</a:t>
            </a:r>
            <a:r>
              <a:rPr dirty="0" sz="1800" spc="-15" b="1">
                <a:solidFill>
                  <a:srgbClr val="004F9E"/>
                </a:solidFill>
                <a:latin typeface="Verdana"/>
                <a:cs typeface="Verdana"/>
              </a:rPr>
              <a:t>Ц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35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Й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ПО</a:t>
            </a:r>
            <a:r>
              <a:rPr dirty="0" sz="1800" spc="-12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ФИНАНСОВОЙ</a:t>
            </a:r>
            <a:r>
              <a:rPr dirty="0" sz="1800" spc="-12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ГРАМОТНОСТИ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дл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я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у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ч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е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н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4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ED7D31"/>
                </a:solidFill>
                <a:latin typeface="Trebuchet MS"/>
                <a:cs typeface="Trebuchet MS"/>
              </a:rPr>
              <a:t>2</a:t>
            </a:r>
            <a:r>
              <a:rPr dirty="0" sz="1200" spc="-85">
                <a:solidFill>
                  <a:srgbClr val="ED7D31"/>
                </a:solidFill>
                <a:latin typeface="Trebuchet MS"/>
                <a:cs typeface="Trebuchet MS"/>
              </a:rPr>
              <a:t>-</a:t>
            </a:r>
            <a:r>
              <a:rPr dirty="0" sz="1200" spc="-220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225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л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а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сс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 marL="12700" marR="251460">
              <a:lnSpc>
                <a:spcPct val="101699"/>
              </a:lnSpc>
              <a:spcBef>
                <a:spcPts val="965"/>
              </a:spcBef>
            </a:pPr>
            <a:r>
              <a:rPr dirty="0" sz="1200" spc="75">
                <a:latin typeface="Verdana"/>
                <a:cs typeface="Verdana"/>
              </a:rPr>
              <a:t>В </a:t>
            </a:r>
            <a:r>
              <a:rPr dirty="0" sz="1200" spc="20">
                <a:latin typeface="Verdana"/>
                <a:cs typeface="Verdana"/>
              </a:rPr>
              <a:t>библиотеке </a:t>
            </a:r>
            <a:r>
              <a:rPr dirty="0" sz="1200" spc="-30" b="1">
                <a:latin typeface="Verdana"/>
                <a:cs typeface="Verdana"/>
              </a:rPr>
              <a:t>Московской </a:t>
            </a:r>
            <a:r>
              <a:rPr dirty="0" sz="1200" spc="-25" b="1">
                <a:latin typeface="Verdana"/>
                <a:cs typeface="Verdana"/>
              </a:rPr>
              <a:t>электронной </a:t>
            </a:r>
            <a:r>
              <a:rPr dirty="0" sz="1200" spc="-55" b="1">
                <a:latin typeface="Verdana"/>
                <a:cs typeface="Verdana"/>
              </a:rPr>
              <a:t>школы </a:t>
            </a:r>
            <a:r>
              <a:rPr dirty="0" sz="1200" spc="30">
                <a:latin typeface="Verdana"/>
                <a:cs typeface="Verdana"/>
              </a:rPr>
              <a:t>размещены </a:t>
            </a:r>
            <a:r>
              <a:rPr dirty="0" sz="1200" spc="60">
                <a:latin typeface="Tahoma"/>
                <a:cs typeface="Tahoma"/>
              </a:rPr>
              <a:t>250 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30">
                <a:latin typeface="Verdana"/>
                <a:cs typeface="Verdana"/>
              </a:rPr>
              <a:t>с</a:t>
            </a:r>
            <a:r>
              <a:rPr dirty="0" sz="1200" spc="40">
                <a:latin typeface="Verdana"/>
                <a:cs typeface="Verdana"/>
              </a:rPr>
              <a:t>ц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35">
                <a:latin typeface="Verdana"/>
                <a:cs typeface="Verdana"/>
              </a:rPr>
              <a:t>ие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у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к</a:t>
            </a:r>
            <a:r>
              <a:rPr dirty="0" sz="1200" spc="20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с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э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ф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0">
                <a:latin typeface="Verdana"/>
                <a:cs typeface="Verdana"/>
              </a:rPr>
              <a:t>сов</a:t>
            </a:r>
            <a:r>
              <a:rPr dirty="0" sz="1200" spc="35">
                <a:latin typeface="Verdana"/>
                <a:cs typeface="Verdana"/>
              </a:rPr>
              <a:t>о</a:t>
            </a:r>
            <a:r>
              <a:rPr dirty="0" sz="1200" spc="45">
                <a:latin typeface="Verdana"/>
                <a:cs typeface="Verdana"/>
              </a:rPr>
              <a:t>й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г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-5">
                <a:latin typeface="Verdana"/>
                <a:cs typeface="Verdana"/>
              </a:rPr>
              <a:t>о</a:t>
            </a:r>
            <a:r>
              <a:rPr dirty="0" sz="1200" spc="-10">
                <a:latin typeface="Verdana"/>
                <a:cs typeface="Verdana"/>
              </a:rPr>
              <a:t>т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5">
                <a:latin typeface="Verdana"/>
                <a:cs typeface="Verdana"/>
              </a:rPr>
              <a:t>ос</a:t>
            </a:r>
            <a:r>
              <a:rPr dirty="0" sz="1200">
                <a:latin typeface="Verdana"/>
                <a:cs typeface="Verdana"/>
              </a:rPr>
              <a:t>т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30">
                <a:latin typeface="Verdana"/>
                <a:cs typeface="Verdana"/>
              </a:rPr>
              <a:t>о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55">
                <a:latin typeface="Verdana"/>
                <a:cs typeface="Verdana"/>
              </a:rPr>
              <a:t>им  </a:t>
            </a:r>
            <a:r>
              <a:rPr dirty="0" sz="1200" spc="25">
                <a:latin typeface="Verdana"/>
                <a:cs typeface="Verdana"/>
              </a:rPr>
              <a:t>предметам</a:t>
            </a:r>
            <a:r>
              <a:rPr dirty="0" sz="1200" spc="25">
                <a:latin typeface="Tahoma"/>
                <a:cs typeface="Tahoma"/>
              </a:rPr>
              <a:t>,</a:t>
            </a:r>
            <a:r>
              <a:rPr dirty="0" sz="1200" spc="-65">
                <a:latin typeface="Tahoma"/>
                <a:cs typeface="Tahoma"/>
              </a:rPr>
              <a:t> </a:t>
            </a:r>
            <a:r>
              <a:rPr dirty="0" sz="1200" spc="-20">
                <a:latin typeface="Verdana"/>
                <a:cs typeface="Verdana"/>
              </a:rPr>
              <a:t>как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обществознание</a:t>
            </a:r>
            <a:r>
              <a:rPr dirty="0" sz="1200" spc="10">
                <a:latin typeface="Tahoma"/>
                <a:cs typeface="Tahoma"/>
              </a:rPr>
              <a:t>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20">
                <a:latin typeface="Verdana"/>
                <a:cs typeface="Verdana"/>
              </a:rPr>
              <a:t>всеобщая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история</a:t>
            </a:r>
            <a:r>
              <a:rPr dirty="0" sz="1200" spc="10">
                <a:latin typeface="Tahoma"/>
                <a:cs typeface="Tahoma"/>
              </a:rPr>
              <a:t>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30">
                <a:latin typeface="Verdana"/>
                <a:cs typeface="Verdana"/>
              </a:rPr>
              <a:t>история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России</a:t>
            </a:r>
            <a:r>
              <a:rPr dirty="0" sz="1200" spc="25">
                <a:latin typeface="Tahoma"/>
                <a:cs typeface="Tahoma"/>
              </a:rPr>
              <a:t>, </a:t>
            </a:r>
            <a:r>
              <a:rPr dirty="0" sz="1200" spc="-360">
                <a:latin typeface="Tahoma"/>
                <a:cs typeface="Tahoma"/>
              </a:rPr>
              <a:t> </a:t>
            </a:r>
            <a:r>
              <a:rPr dirty="0" sz="1200" spc="25">
                <a:latin typeface="Verdana"/>
                <a:cs typeface="Verdana"/>
              </a:rPr>
              <a:t>английский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язык</a:t>
            </a:r>
            <a:r>
              <a:rPr dirty="0" sz="1200" spc="-30">
                <a:latin typeface="Tahoma"/>
                <a:cs typeface="Tahoma"/>
              </a:rPr>
              <a:t>,</a:t>
            </a:r>
            <a:r>
              <a:rPr dirty="0" sz="1200" spc="-65">
                <a:latin typeface="Tahoma"/>
                <a:cs typeface="Tahoma"/>
              </a:rPr>
              <a:t> </a:t>
            </a:r>
            <a:r>
              <a:rPr dirty="0" sz="1200" spc="-5">
                <a:latin typeface="Verdana"/>
                <a:cs typeface="Verdana"/>
              </a:rPr>
              <a:t>искусство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-5">
                <a:latin typeface="Verdana"/>
                <a:cs typeface="Verdana"/>
              </a:rPr>
              <a:t>литература</a:t>
            </a:r>
            <a:r>
              <a:rPr dirty="0" sz="1200" spc="-5">
                <a:latin typeface="Tahoma"/>
                <a:cs typeface="Tahoma"/>
              </a:rPr>
              <a:t>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5">
                <a:latin typeface="Verdana"/>
                <a:cs typeface="Verdana"/>
              </a:rPr>
              <a:t>информатика</a:t>
            </a:r>
            <a:r>
              <a:rPr dirty="0" sz="1200" spc="5">
                <a:latin typeface="Tahoma"/>
                <a:cs typeface="Tahoma"/>
              </a:rPr>
              <a:t>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Verdana"/>
                <a:cs typeface="Verdana"/>
              </a:rPr>
              <a:t>математика</a:t>
            </a:r>
            <a:r>
              <a:rPr dirty="0" sz="120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1415"/>
              </a:lnSpc>
            </a:pPr>
            <a:r>
              <a:rPr dirty="0" sz="1200" spc="40">
                <a:latin typeface="Verdana"/>
                <a:cs typeface="Verdana"/>
              </a:rPr>
              <a:t>Ад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15">
                <a:latin typeface="Verdana"/>
                <a:cs typeface="Verdana"/>
              </a:rPr>
              <a:t>ы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у</a:t>
            </a:r>
            <a:r>
              <a:rPr dirty="0" sz="1200" spc="-5">
                <a:latin typeface="Verdana"/>
                <a:cs typeface="Verdana"/>
              </a:rPr>
              <a:t>ч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0">
                <a:latin typeface="Verdana"/>
                <a:cs typeface="Verdana"/>
              </a:rPr>
              <a:t>щ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5">
                <a:latin typeface="Verdana"/>
                <a:cs typeface="Verdana"/>
              </a:rPr>
              <a:t>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Tahoma"/>
                <a:cs typeface="Tahoma"/>
              </a:rPr>
              <a:t>2</a:t>
            </a:r>
            <a:r>
              <a:rPr dirty="0" sz="1200" spc="20">
                <a:latin typeface="Tahoma"/>
                <a:cs typeface="Tahoma"/>
              </a:rPr>
              <a:t>-</a:t>
            </a:r>
            <a:r>
              <a:rPr dirty="0" sz="1200" spc="-225">
                <a:latin typeface="Tahoma"/>
                <a:cs typeface="Tahoma"/>
              </a:rPr>
              <a:t>11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5">
                <a:latin typeface="Verdana"/>
                <a:cs typeface="Verdana"/>
              </a:rPr>
              <a:t>ла</a:t>
            </a:r>
            <a:r>
              <a:rPr dirty="0" sz="1200" spc="25">
                <a:latin typeface="Verdana"/>
                <a:cs typeface="Verdana"/>
              </a:rPr>
              <a:t>сс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-11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98800"/>
              </a:lnSpc>
            </a:pPr>
            <a:r>
              <a:rPr dirty="0" sz="1200" spc="15">
                <a:latin typeface="Verdana"/>
                <a:cs typeface="Verdana"/>
              </a:rPr>
              <a:t>Разработаны в </a:t>
            </a:r>
            <a:r>
              <a:rPr dirty="0" sz="1200" spc="5">
                <a:latin typeface="Verdana"/>
                <a:cs typeface="Verdana"/>
              </a:rPr>
              <a:t>рамках </a:t>
            </a:r>
            <a:r>
              <a:rPr dirty="0" sz="1200" spc="10">
                <a:latin typeface="Verdana"/>
                <a:cs typeface="Verdana"/>
              </a:rPr>
              <a:t>проекта </a:t>
            </a:r>
            <a:r>
              <a:rPr dirty="0" sz="1200" spc="30">
                <a:latin typeface="Verdana"/>
                <a:cs typeface="Verdana"/>
              </a:rPr>
              <a:t>Минфина </a:t>
            </a:r>
            <a:r>
              <a:rPr dirty="0" sz="1200" spc="50">
                <a:latin typeface="Verdana"/>
                <a:cs typeface="Verdana"/>
              </a:rPr>
              <a:t>России </a:t>
            </a:r>
            <a:r>
              <a:rPr dirty="0" sz="1200" spc="35">
                <a:latin typeface="Verdana"/>
                <a:cs typeface="Verdana"/>
              </a:rPr>
              <a:t>по </a:t>
            </a:r>
            <a:r>
              <a:rPr dirty="0" sz="1200" spc="20">
                <a:latin typeface="Verdana"/>
                <a:cs typeface="Verdana"/>
              </a:rPr>
              <a:t>финансовой 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грамотности</a:t>
            </a:r>
            <a:r>
              <a:rPr dirty="0" sz="1200" spc="10">
                <a:latin typeface="Tahoma"/>
                <a:cs typeface="Tahoma"/>
              </a:rPr>
              <a:t>, </a:t>
            </a:r>
            <a:r>
              <a:rPr dirty="0" sz="1200">
                <a:latin typeface="Verdana"/>
                <a:cs typeface="Verdana"/>
              </a:rPr>
              <a:t>включают </a:t>
            </a:r>
            <a:r>
              <a:rPr dirty="0" sz="1200" spc="30">
                <a:latin typeface="Verdana"/>
                <a:cs typeface="Verdana"/>
              </a:rPr>
              <a:t>видеоролики </a:t>
            </a:r>
            <a:r>
              <a:rPr dirty="0" sz="1200" spc="55">
                <a:latin typeface="Verdana"/>
                <a:cs typeface="Verdana"/>
              </a:rPr>
              <a:t>и </a:t>
            </a:r>
            <a:r>
              <a:rPr dirty="0" sz="1200" spc="20">
                <a:latin typeface="Verdana"/>
                <a:cs typeface="Verdana"/>
              </a:rPr>
              <a:t>видеопрезентации</a:t>
            </a:r>
            <a:r>
              <a:rPr dirty="0" sz="1200" spc="20">
                <a:latin typeface="Tahoma"/>
                <a:cs typeface="Tahoma"/>
              </a:rPr>
              <a:t>, </a:t>
            </a:r>
            <a:r>
              <a:rPr dirty="0" sz="1200">
                <a:latin typeface="Verdana"/>
                <a:cs typeface="Verdana"/>
              </a:rPr>
              <a:t>тестовые 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з</a:t>
            </a:r>
            <a:r>
              <a:rPr dirty="0" sz="1200" spc="-10">
                <a:latin typeface="Verdana"/>
                <a:cs typeface="Verdana"/>
              </a:rPr>
              <a:t>а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5">
                <a:latin typeface="Verdana"/>
                <a:cs typeface="Verdana"/>
              </a:rPr>
              <a:t>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40">
                <a:latin typeface="Verdana"/>
                <a:cs typeface="Verdana"/>
              </a:rPr>
              <a:t>у</a:t>
            </a:r>
            <a:r>
              <a:rPr dirty="0" sz="1200" spc="5">
                <a:latin typeface="Verdana"/>
                <a:cs typeface="Verdana"/>
              </a:rPr>
              <a:t>г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е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25">
                <a:latin typeface="Verdana"/>
                <a:cs typeface="Verdana"/>
              </a:rPr>
              <a:t>е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ф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-110">
                <a:latin typeface="Tahoma"/>
                <a:cs typeface="Tahoma"/>
              </a:rPr>
              <a:t>.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50">
                <a:latin typeface="Verdana"/>
                <a:cs typeface="Verdana"/>
              </a:rPr>
              <a:t>Д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5">
                <a:latin typeface="Verdana"/>
                <a:cs typeface="Verdana"/>
              </a:rPr>
              <a:t>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бы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5">
                <a:latin typeface="Verdana"/>
                <a:cs typeface="Verdana"/>
              </a:rPr>
              <a:t>г</a:t>
            </a:r>
            <a:r>
              <a:rPr dirty="0" sz="1200" spc="30">
                <a:latin typeface="Verdana"/>
                <a:cs typeface="Verdana"/>
              </a:rPr>
              <a:t>о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у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  </a:t>
            </a:r>
            <a:r>
              <a:rPr dirty="0" sz="1200" spc="20">
                <a:latin typeface="Verdana"/>
                <a:cs typeface="Verdana"/>
              </a:rPr>
              <a:t>удобно </a:t>
            </a:r>
            <a:r>
              <a:rPr dirty="0" sz="1200" spc="-5">
                <a:latin typeface="Verdana"/>
                <a:cs typeface="Verdana"/>
              </a:rPr>
              <a:t>включать </a:t>
            </a:r>
            <a:r>
              <a:rPr dirty="0" sz="1200">
                <a:latin typeface="Verdana"/>
                <a:cs typeface="Verdana"/>
              </a:rPr>
              <a:t>фильтры </a:t>
            </a:r>
            <a:r>
              <a:rPr dirty="0" sz="1200" spc="30">
                <a:latin typeface="Verdana"/>
                <a:cs typeface="Verdana"/>
              </a:rPr>
              <a:t>из </a:t>
            </a:r>
            <a:r>
              <a:rPr dirty="0" sz="1200" spc="-5">
                <a:latin typeface="Verdana"/>
                <a:cs typeface="Verdana"/>
              </a:rPr>
              <a:t>учебных </a:t>
            </a:r>
            <a:r>
              <a:rPr dirty="0" sz="1200" spc="30">
                <a:latin typeface="Verdana"/>
                <a:cs typeface="Verdana"/>
              </a:rPr>
              <a:t>предметов </a:t>
            </a:r>
            <a:r>
              <a:rPr dirty="0" sz="1200" spc="-5">
                <a:latin typeface="Verdana"/>
                <a:cs typeface="Verdana"/>
              </a:rPr>
              <a:t>классов</a:t>
            </a:r>
            <a:r>
              <a:rPr dirty="0" sz="1200" spc="-5">
                <a:latin typeface="Tahoma"/>
                <a:cs typeface="Tahoma"/>
              </a:rPr>
              <a:t>, </a:t>
            </a:r>
            <a:r>
              <a:rPr dirty="0" sz="1200" spc="-25">
                <a:latin typeface="Verdana"/>
                <a:cs typeface="Verdana"/>
              </a:rPr>
              <a:t>а </a:t>
            </a:r>
            <a:r>
              <a:rPr dirty="0" sz="1200" spc="-5">
                <a:latin typeface="Verdana"/>
                <a:cs typeface="Verdana"/>
              </a:rPr>
              <a:t>также 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ис</a:t>
            </a:r>
            <a:r>
              <a:rPr dirty="0" sz="1200" spc="45">
                <a:latin typeface="Verdana"/>
                <a:cs typeface="Verdana"/>
              </a:rPr>
              <a:t>п</a:t>
            </a:r>
            <a:r>
              <a:rPr dirty="0" sz="1200" spc="15">
                <a:latin typeface="Verdana"/>
                <a:cs typeface="Verdana"/>
              </a:rPr>
              <a:t>о</a:t>
            </a:r>
            <a:r>
              <a:rPr dirty="0" sz="1200" spc="20">
                <a:latin typeface="Verdana"/>
                <a:cs typeface="Verdana"/>
              </a:rPr>
              <a:t>л</a:t>
            </a:r>
            <a:r>
              <a:rPr dirty="0" sz="1200" spc="-5">
                <a:latin typeface="Verdana"/>
                <a:cs typeface="Verdana"/>
              </a:rPr>
              <a:t>ьз</a:t>
            </a:r>
            <a:r>
              <a:rPr dirty="0" sz="1200" spc="20">
                <a:latin typeface="Verdana"/>
                <a:cs typeface="Verdana"/>
              </a:rPr>
              <a:t>ов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-10">
                <a:latin typeface="Verdana"/>
                <a:cs typeface="Verdana"/>
              </a:rPr>
              <a:t>ь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20">
                <a:latin typeface="Verdana"/>
                <a:cs typeface="Verdana"/>
              </a:rPr>
              <a:t>оис</a:t>
            </a:r>
            <a:r>
              <a:rPr dirty="0" sz="1200" spc="25">
                <a:latin typeface="Verdana"/>
                <a:cs typeface="Verdana"/>
              </a:rPr>
              <a:t>к</a:t>
            </a:r>
            <a:r>
              <a:rPr dirty="0" sz="1200" spc="20">
                <a:latin typeface="Verdana"/>
                <a:cs typeface="Verdana"/>
              </a:rPr>
              <a:t>ов</a:t>
            </a:r>
            <a:r>
              <a:rPr dirty="0" sz="1200" spc="35">
                <a:latin typeface="Verdana"/>
                <a:cs typeface="Verdana"/>
              </a:rPr>
              <a:t>о</a:t>
            </a:r>
            <a:r>
              <a:rPr dirty="0" sz="1200" spc="45">
                <a:latin typeface="Verdana"/>
                <a:cs typeface="Verdana"/>
              </a:rPr>
              <a:t>й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с</a:t>
            </a:r>
            <a:r>
              <a:rPr dirty="0" sz="1200" spc="-10">
                <a:latin typeface="Verdana"/>
                <a:cs typeface="Verdana"/>
              </a:rPr>
              <a:t>т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е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 spc="-40" b="1">
                <a:latin typeface="Verdana"/>
                <a:cs typeface="Verdana"/>
              </a:rPr>
              <a:t>хештэг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spc="-50" b="1">
                <a:solidFill>
                  <a:srgbClr val="2A9196"/>
                </a:solidFill>
                <a:latin typeface="Tahoma"/>
                <a:cs typeface="Tahoma"/>
              </a:rPr>
              <a:t>#</a:t>
            </a:r>
            <a:r>
              <a:rPr dirty="0" sz="1200" spc="-50" b="1">
                <a:solidFill>
                  <a:srgbClr val="2A9196"/>
                </a:solidFill>
                <a:latin typeface="Verdana"/>
                <a:cs typeface="Verdana"/>
              </a:rPr>
              <a:t>финансоваяграмотность</a:t>
            </a:r>
            <a:r>
              <a:rPr dirty="0" sz="1200" spc="-5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382905">
              <a:lnSpc>
                <a:spcPts val="1420"/>
              </a:lnSpc>
              <a:spcBef>
                <a:spcPts val="5"/>
              </a:spcBef>
            </a:pPr>
            <a:r>
              <a:rPr dirty="0" sz="1200" spc="25">
                <a:latin typeface="Verdana"/>
                <a:cs typeface="Verdana"/>
              </a:rPr>
              <a:t>Список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сценариев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со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ссылками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для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доступа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каждому</a:t>
            </a:r>
            <a:r>
              <a:rPr dirty="0" sz="1200" spc="-10">
                <a:latin typeface="Tahoma"/>
                <a:cs typeface="Tahoma"/>
              </a:rPr>
              <a:t>:</a:t>
            </a:r>
            <a:r>
              <a:rPr dirty="0" sz="1200" spc="-75">
                <a:latin typeface="Tahoma"/>
                <a:cs typeface="Tahoma"/>
              </a:rPr>
              <a:t> </a:t>
            </a:r>
            <a:r>
              <a:rPr dirty="0" u="sng" sz="1200" spc="-5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ссылка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для </a:t>
            </a:r>
            <a:r>
              <a:rPr dirty="0" sz="1200" spc="-395" b="1">
                <a:latin typeface="Verdana"/>
                <a:cs typeface="Verdana"/>
              </a:rPr>
              <a:t> 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доступа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spc="-260" b="1">
                <a:latin typeface="Tahoma"/>
                <a:cs typeface="Tahoma"/>
              </a:rPr>
              <a:t>&gt;&gt;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7501" y="5215196"/>
            <a:ext cx="5968998" cy="399230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0421" y="10345419"/>
            <a:ext cx="1739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60">
                <a:solidFill>
                  <a:srgbClr val="2A9196"/>
                </a:solidFill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52253" y="721867"/>
            <a:ext cx="5114290" cy="29210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429259">
              <a:lnSpc>
                <a:spcPct val="102200"/>
              </a:lnSpc>
              <a:spcBef>
                <a:spcPts val="50"/>
              </a:spcBef>
            </a:pP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ВИ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О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П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Е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4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Ц</a:t>
            </a:r>
            <a:r>
              <a:rPr dirty="0" sz="1800" spc="-50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004F9E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004F9E"/>
                </a:solidFill>
                <a:latin typeface="Verdana"/>
                <a:cs typeface="Verdana"/>
              </a:rPr>
              <a:t>Д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Л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105" b="1">
                <a:solidFill>
                  <a:srgbClr val="004F9E"/>
                </a:solidFill>
                <a:latin typeface="Verdana"/>
                <a:cs typeface="Verdana"/>
              </a:rPr>
              <a:t>З</a:t>
            </a:r>
            <a:r>
              <a:rPr dirty="0" sz="1800" spc="40" b="1">
                <a:solidFill>
                  <a:srgbClr val="004F9E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Н</a:t>
            </a:r>
            <a:r>
              <a:rPr dirty="0" sz="1800" spc="-110" b="1">
                <a:solidFill>
                  <a:srgbClr val="004F9E"/>
                </a:solidFill>
                <a:latin typeface="Verdana"/>
                <a:cs typeface="Verdana"/>
              </a:rPr>
              <a:t>Я</a:t>
            </a:r>
            <a:r>
              <a:rPr dirty="0" sz="1800" spc="-85" b="1">
                <a:solidFill>
                  <a:srgbClr val="004F9E"/>
                </a:solidFill>
                <a:latin typeface="Verdana"/>
                <a:cs typeface="Verdana"/>
              </a:rPr>
              <a:t>Т</a:t>
            </a:r>
            <a:r>
              <a:rPr dirty="0" sz="1800" spc="-40" b="1">
                <a:solidFill>
                  <a:srgbClr val="004F9E"/>
                </a:solidFill>
                <a:latin typeface="Verdana"/>
                <a:cs typeface="Verdana"/>
              </a:rPr>
              <a:t>ИЙ  </a:t>
            </a:r>
            <a:r>
              <a:rPr dirty="0" sz="1800" spc="-35" b="1">
                <a:solidFill>
                  <a:srgbClr val="004F9E"/>
                </a:solidFill>
                <a:latin typeface="Verdana"/>
                <a:cs typeface="Verdana"/>
              </a:rPr>
              <a:t>ПО</a:t>
            </a:r>
            <a:r>
              <a:rPr dirty="0" sz="1800" spc="-114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004F9E"/>
                </a:solidFill>
                <a:latin typeface="Verdana"/>
                <a:cs typeface="Verdana"/>
              </a:rPr>
              <a:t>ФИНАНСОВОЙ</a:t>
            </a:r>
            <a:r>
              <a:rPr dirty="0" sz="1800" spc="-114" b="1">
                <a:solidFill>
                  <a:srgbClr val="004F9E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004F9E"/>
                </a:solidFill>
                <a:latin typeface="Verdana"/>
                <a:cs typeface="Verdana"/>
              </a:rPr>
              <a:t>ГРАМОТНОСТИ</a:t>
            </a:r>
            <a:endParaRPr sz="1800">
              <a:latin typeface="Verdana"/>
              <a:cs typeface="Verdana"/>
            </a:endParaRPr>
          </a:p>
          <a:p>
            <a:pPr marL="36195">
              <a:lnSpc>
                <a:spcPct val="100000"/>
              </a:lnSpc>
              <a:spcBef>
                <a:spcPts val="1130"/>
              </a:spcBef>
            </a:pP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дл</a:t>
            </a:r>
            <a:r>
              <a:rPr dirty="0" sz="1200" spc="25">
                <a:solidFill>
                  <a:srgbClr val="ED7D31"/>
                </a:solidFill>
                <a:latin typeface="Trebuchet MS"/>
                <a:cs typeface="Trebuchet MS"/>
              </a:rPr>
              <a:t>я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ED7D31"/>
                </a:solidFill>
                <a:latin typeface="Trebuchet MS"/>
                <a:cs typeface="Trebuchet MS"/>
              </a:rPr>
              <a:t>у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ч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е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н</a:t>
            </a:r>
            <a:r>
              <a:rPr dirty="0" sz="1200" spc="-25">
                <a:solidFill>
                  <a:srgbClr val="ED7D31"/>
                </a:solidFill>
                <a:latin typeface="Trebuchet MS"/>
                <a:cs typeface="Trebuchet MS"/>
              </a:rPr>
              <a:t>и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4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r>
              <a:rPr dirty="0" sz="1200" spc="-5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ED7D31"/>
                </a:solidFill>
                <a:latin typeface="Trebuchet MS"/>
                <a:cs typeface="Trebuchet MS"/>
              </a:rPr>
              <a:t>2</a:t>
            </a:r>
            <a:r>
              <a:rPr dirty="0" sz="1200" spc="-85">
                <a:solidFill>
                  <a:srgbClr val="ED7D31"/>
                </a:solidFill>
                <a:latin typeface="Trebuchet MS"/>
                <a:cs typeface="Trebuchet MS"/>
              </a:rPr>
              <a:t>-</a:t>
            </a:r>
            <a:r>
              <a:rPr dirty="0" sz="1200" spc="-220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225">
                <a:solidFill>
                  <a:srgbClr val="ED7D31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ED7D31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ED7D31"/>
                </a:solidFill>
                <a:latin typeface="Trebuchet MS"/>
                <a:cs typeface="Trebuchet MS"/>
              </a:rPr>
              <a:t>к</a:t>
            </a:r>
            <a:r>
              <a:rPr dirty="0" sz="1200" spc="-20">
                <a:solidFill>
                  <a:srgbClr val="ED7D31"/>
                </a:solidFill>
                <a:latin typeface="Trebuchet MS"/>
                <a:cs typeface="Trebuchet MS"/>
              </a:rPr>
              <a:t>л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а</a:t>
            </a:r>
            <a:r>
              <a:rPr dirty="0" sz="1200" spc="15">
                <a:solidFill>
                  <a:srgbClr val="ED7D31"/>
                </a:solidFill>
                <a:latin typeface="Trebuchet MS"/>
                <a:cs typeface="Trebuchet MS"/>
              </a:rPr>
              <a:t>сс</a:t>
            </a:r>
            <a:r>
              <a:rPr dirty="0" sz="1200" spc="10">
                <a:solidFill>
                  <a:srgbClr val="ED7D31"/>
                </a:solidFill>
                <a:latin typeface="Trebuchet MS"/>
                <a:cs typeface="Trebuchet MS"/>
              </a:rPr>
              <a:t>о</a:t>
            </a:r>
            <a:r>
              <a:rPr dirty="0" sz="1200" spc="45">
                <a:solidFill>
                  <a:srgbClr val="ED7D31"/>
                </a:solidFill>
                <a:latin typeface="Trebuchet MS"/>
                <a:cs typeface="Trebuchet MS"/>
              </a:rPr>
              <a:t>в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1699"/>
              </a:lnSpc>
            </a:pPr>
            <a:r>
              <a:rPr dirty="0" sz="1200" spc="-35" b="1">
                <a:latin typeface="Tahoma"/>
                <a:cs typeface="Tahoma"/>
              </a:rPr>
              <a:t>7</a:t>
            </a:r>
            <a:r>
              <a:rPr dirty="0" sz="1200" spc="-40" b="1">
                <a:latin typeface="Tahoma"/>
                <a:cs typeface="Tahoma"/>
              </a:rPr>
              <a:t>5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25" b="1">
                <a:latin typeface="Verdana"/>
                <a:cs typeface="Verdana"/>
              </a:rPr>
              <a:t>м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10" b="1">
                <a:latin typeface="Verdana"/>
                <a:cs typeface="Verdana"/>
              </a:rPr>
              <a:t>р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70" b="1">
                <a:latin typeface="Verdana"/>
                <a:cs typeface="Verdana"/>
              </a:rPr>
              <a:t>в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35" b="1">
                <a:latin typeface="Verdana"/>
                <a:cs typeface="Verdana"/>
              </a:rPr>
              <a:t>нн</a:t>
            </a:r>
            <a:r>
              <a:rPr dirty="0" sz="1200" spc="-105" b="1">
                <a:latin typeface="Verdana"/>
                <a:cs typeface="Verdana"/>
              </a:rPr>
              <a:t>ы</a:t>
            </a:r>
            <a:r>
              <a:rPr dirty="0" sz="1200" spc="-95" b="1">
                <a:latin typeface="Verdana"/>
                <a:cs typeface="Verdana"/>
              </a:rPr>
              <a:t>х</a:t>
            </a:r>
            <a:r>
              <a:rPr dirty="0" sz="1200" spc="-75" b="1">
                <a:latin typeface="Verdana"/>
                <a:cs typeface="Verdana"/>
              </a:rPr>
              <a:t> </a:t>
            </a:r>
            <a:r>
              <a:rPr dirty="0" sz="1200" spc="-45" b="1">
                <a:latin typeface="Verdana"/>
                <a:cs typeface="Verdana"/>
              </a:rPr>
              <a:t>п</a:t>
            </a:r>
            <a:r>
              <a:rPr dirty="0" sz="1200" spc="-10" b="1">
                <a:latin typeface="Verdana"/>
                <a:cs typeface="Verdana"/>
              </a:rPr>
              <a:t>р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35" b="1">
                <a:latin typeface="Verdana"/>
                <a:cs typeface="Verdana"/>
              </a:rPr>
              <a:t>з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10" b="1">
                <a:latin typeface="Verdana"/>
                <a:cs typeface="Verdana"/>
              </a:rPr>
              <a:t>т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30" b="1">
                <a:latin typeface="Verdana"/>
                <a:cs typeface="Verdana"/>
              </a:rPr>
              <a:t>ц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15" b="1">
                <a:latin typeface="Verdana"/>
                <a:cs typeface="Verdana"/>
              </a:rPr>
              <a:t>й</a:t>
            </a:r>
            <a:r>
              <a:rPr dirty="0" sz="1200" spc="-75" b="1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д</a:t>
            </a:r>
            <a:r>
              <a:rPr dirty="0" sz="1200" spc="20">
                <a:latin typeface="Verdana"/>
                <a:cs typeface="Verdana"/>
              </a:rPr>
              <a:t>л</a:t>
            </a:r>
            <a:r>
              <a:rPr dirty="0" sz="1200" spc="5">
                <a:latin typeface="Verdana"/>
                <a:cs typeface="Verdana"/>
              </a:rPr>
              <a:t>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ш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5">
                <a:latin typeface="Verdana"/>
                <a:cs typeface="Verdana"/>
              </a:rPr>
              <a:t>ь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Tahoma"/>
                <a:cs typeface="Tahoma"/>
              </a:rPr>
              <a:t>2</a:t>
            </a:r>
            <a:r>
              <a:rPr dirty="0" sz="1200" spc="-60">
                <a:latin typeface="Tahoma"/>
                <a:cs typeface="Tahoma"/>
              </a:rPr>
              <a:t>–</a:t>
            </a:r>
            <a:r>
              <a:rPr dirty="0" sz="1200" spc="-225">
                <a:latin typeface="Tahoma"/>
                <a:cs typeface="Tahoma"/>
              </a:rPr>
              <a:t>11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5">
                <a:latin typeface="Verdana"/>
                <a:cs typeface="Verdana"/>
              </a:rPr>
              <a:t>ла</a:t>
            </a:r>
            <a:r>
              <a:rPr dirty="0" sz="1200" spc="25">
                <a:latin typeface="Verdana"/>
                <a:cs typeface="Verdana"/>
              </a:rPr>
              <a:t>сс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  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С</a:t>
            </a:r>
            <a:r>
              <a:rPr dirty="0" sz="1200" spc="80">
                <a:latin typeface="Verdana"/>
                <a:cs typeface="Verdana"/>
              </a:rPr>
              <a:t>П</a:t>
            </a:r>
            <a:r>
              <a:rPr dirty="0" sz="1200" spc="75">
                <a:latin typeface="Verdana"/>
                <a:cs typeface="Verdana"/>
              </a:rPr>
              <a:t>О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60">
                <a:latin typeface="Tahoma"/>
                <a:cs typeface="Tahoma"/>
              </a:rPr>
              <a:t>–</a:t>
            </a:r>
            <a:r>
              <a:rPr dirty="0" sz="1200" spc="-65">
                <a:latin typeface="Tahoma"/>
                <a:cs typeface="Tahoma"/>
              </a:rPr>
              <a:t> </a:t>
            </a:r>
            <a:r>
              <a:rPr dirty="0" sz="1200">
                <a:latin typeface="Verdana"/>
                <a:cs typeface="Verdana"/>
              </a:rPr>
              <a:t>э</a:t>
            </a:r>
            <a:r>
              <a:rPr dirty="0" sz="1200" spc="-5">
                <a:latin typeface="Verdana"/>
                <a:cs typeface="Verdana"/>
              </a:rPr>
              <a:t>т</a:t>
            </a:r>
            <a:r>
              <a:rPr dirty="0" sz="1200" spc="30">
                <a:latin typeface="Verdana"/>
                <a:cs typeface="Verdana"/>
              </a:rPr>
              <a:t>о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75">
                <a:latin typeface="Verdana"/>
                <a:cs typeface="Verdana"/>
              </a:rPr>
              <a:t>м</a:t>
            </a:r>
            <a:r>
              <a:rPr dirty="0" sz="1200" spc="60">
                <a:latin typeface="Verdana"/>
                <a:cs typeface="Verdana"/>
              </a:rPr>
              <a:t>о</a:t>
            </a:r>
            <a:r>
              <a:rPr dirty="0" sz="1200">
                <a:latin typeface="Verdana"/>
                <a:cs typeface="Verdana"/>
              </a:rPr>
              <a:t>г</a:t>
            </a:r>
            <a:r>
              <a:rPr dirty="0" sz="1200" spc="-30">
                <a:latin typeface="Verdana"/>
                <a:cs typeface="Verdana"/>
              </a:rPr>
              <a:t>а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5">
                <a:latin typeface="Verdana"/>
                <a:cs typeface="Verdana"/>
              </a:rPr>
              <a:t>ь</a:t>
            </a:r>
            <a:r>
              <a:rPr dirty="0" sz="1200" spc="15">
                <a:latin typeface="Verdana"/>
                <a:cs typeface="Verdana"/>
              </a:rPr>
              <a:t>н</a:t>
            </a:r>
            <a:r>
              <a:rPr dirty="0" sz="1200" spc="10">
                <a:latin typeface="Verdana"/>
                <a:cs typeface="Verdana"/>
              </a:rPr>
              <a:t>ы</a:t>
            </a:r>
            <a:r>
              <a:rPr dirty="0" sz="1200" spc="25">
                <a:latin typeface="Verdana"/>
                <a:cs typeface="Verdana"/>
              </a:rPr>
              <a:t>е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65">
                <a:latin typeface="Tahoma"/>
                <a:cs typeface="Tahoma"/>
              </a:rPr>
              <a:t>(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75">
                <a:latin typeface="Verdana"/>
                <a:cs typeface="Verdana"/>
              </a:rPr>
              <a:t>м</a:t>
            </a:r>
            <a:r>
              <a:rPr dirty="0" sz="1200" spc="60">
                <a:latin typeface="Verdana"/>
                <a:cs typeface="Verdana"/>
              </a:rPr>
              <a:t>о</a:t>
            </a:r>
            <a:r>
              <a:rPr dirty="0" sz="1200" spc="40">
                <a:latin typeface="Verdana"/>
                <a:cs typeface="Verdana"/>
              </a:rPr>
              <a:t>н</a:t>
            </a:r>
            <a:r>
              <a:rPr dirty="0" sz="1200" spc="30">
                <a:latin typeface="Verdana"/>
                <a:cs typeface="Verdana"/>
              </a:rPr>
              <a:t>с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25">
                <a:latin typeface="Verdana"/>
                <a:cs typeface="Verdana"/>
              </a:rPr>
              <a:t>р</a:t>
            </a:r>
            <a:r>
              <a:rPr dirty="0" sz="1200" spc="20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ц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0">
                <a:latin typeface="Verdana"/>
                <a:cs typeface="Verdana"/>
              </a:rPr>
              <a:t>нн</a:t>
            </a:r>
            <a:r>
              <a:rPr dirty="0" sz="1200" spc="25">
                <a:latin typeface="Verdana"/>
                <a:cs typeface="Verdana"/>
              </a:rPr>
              <a:t>ы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-65">
                <a:latin typeface="Tahoma"/>
                <a:cs typeface="Tahoma"/>
              </a:rPr>
              <a:t>)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45">
                <a:latin typeface="Verdana"/>
                <a:cs typeface="Verdana"/>
              </a:rPr>
              <a:t>м</a:t>
            </a:r>
            <a:r>
              <a:rPr dirty="0" sz="1200" spc="35">
                <a:latin typeface="Verdana"/>
                <a:cs typeface="Verdana"/>
              </a:rPr>
              <a:t>а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65">
                <a:latin typeface="Verdana"/>
                <a:cs typeface="Verdana"/>
              </a:rPr>
              <a:t>р</a:t>
            </a:r>
            <a:r>
              <a:rPr dirty="0" sz="1200" spc="60">
                <a:latin typeface="Verdana"/>
                <a:cs typeface="Verdana"/>
              </a:rPr>
              <a:t>и</a:t>
            </a:r>
            <a:r>
              <a:rPr dirty="0" sz="1200" spc="-30">
                <a:latin typeface="Verdana"/>
                <a:cs typeface="Verdana"/>
              </a:rPr>
              <a:t>а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0">
                <a:latin typeface="Verdana"/>
                <a:cs typeface="Verdana"/>
              </a:rPr>
              <a:t>ы  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учебно</a:t>
            </a:r>
            <a:r>
              <a:rPr dirty="0" sz="1200" spc="20">
                <a:latin typeface="Tahoma"/>
                <a:cs typeface="Tahoma"/>
              </a:rPr>
              <a:t>-</a:t>
            </a:r>
            <a:r>
              <a:rPr dirty="0" sz="1200" spc="20">
                <a:latin typeface="Verdana"/>
                <a:cs typeface="Verdana"/>
              </a:rPr>
              <a:t>методическому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комплексу</a:t>
            </a:r>
            <a:r>
              <a:rPr dirty="0" sz="1200" spc="5">
                <a:latin typeface="Tahoma"/>
                <a:cs typeface="Tahoma"/>
              </a:rPr>
              <a:t>,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20">
                <a:latin typeface="Verdana"/>
                <a:cs typeface="Verdana"/>
              </a:rPr>
              <a:t>разработанному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рамках </a:t>
            </a:r>
            <a:r>
              <a:rPr dirty="0" sz="1200" spc="-405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проекта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30">
                <a:latin typeface="Verdana"/>
                <a:cs typeface="Verdana"/>
              </a:rPr>
              <a:t>Минфина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России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35">
                <a:latin typeface="Verdana"/>
                <a:cs typeface="Verdana"/>
              </a:rPr>
              <a:t>по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финансовой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грамотности</a:t>
            </a:r>
            <a:r>
              <a:rPr dirty="0" sz="1200" spc="15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10">
                <a:latin typeface="Verdana"/>
                <a:cs typeface="Verdana"/>
              </a:rPr>
              <a:t>Доступны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на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портале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55" b="1">
                <a:latin typeface="Verdana"/>
                <a:cs typeface="Verdana"/>
              </a:rPr>
              <a:t>моифинансы</a:t>
            </a:r>
            <a:r>
              <a:rPr dirty="0" sz="1200" spc="-55" b="1">
                <a:latin typeface="Tahoma"/>
                <a:cs typeface="Tahoma"/>
              </a:rPr>
              <a:t>.</a:t>
            </a:r>
            <a:r>
              <a:rPr dirty="0" sz="1200" spc="-55" b="1">
                <a:latin typeface="Verdana"/>
                <a:cs typeface="Verdana"/>
              </a:rPr>
              <a:t>рф</a:t>
            </a:r>
            <a:r>
              <a:rPr dirty="0" sz="1200" spc="-95" b="1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20">
                <a:latin typeface="Verdana"/>
                <a:cs typeface="Verdana"/>
              </a:rPr>
              <a:t>разделе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Библиотека</a:t>
            </a:r>
            <a:r>
              <a:rPr dirty="0" sz="1200"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algn="just" marL="12700" marR="3466465">
              <a:lnSpc>
                <a:spcPct val="99400"/>
              </a:lnSpc>
              <a:spcBef>
                <a:spcPts val="60"/>
              </a:spcBef>
            </a:pP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2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200" spc="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4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2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</a:t>
            </a:r>
            <a:r>
              <a:rPr dirty="0" sz="1200" spc="-70" b="1">
                <a:latin typeface="Verdana"/>
                <a:cs typeface="Verdana"/>
              </a:rPr>
              <a:t> </a:t>
            </a:r>
            <a:r>
              <a:rPr dirty="0" sz="1200" spc="-175" b="1">
                <a:latin typeface="Tahoma"/>
                <a:cs typeface="Tahoma"/>
              </a:rPr>
              <a:t>&gt;&gt;  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5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7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2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sz="1200" spc="-175" b="1">
                <a:latin typeface="Tahoma"/>
                <a:cs typeface="Tahoma"/>
              </a:rPr>
              <a:t>&gt;&gt;  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2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8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9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</a:t>
            </a:r>
            <a:r>
              <a:rPr dirty="0" u="sng" sz="1200" spc="-5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</a:t>
            </a:r>
            <a:r>
              <a:rPr dirty="0" sz="1200" spc="-70" b="1">
                <a:latin typeface="Verdana"/>
                <a:cs typeface="Verdana"/>
              </a:rPr>
              <a:t> </a:t>
            </a:r>
            <a:r>
              <a:rPr dirty="0" sz="1200" spc="-175" b="1">
                <a:latin typeface="Tahoma"/>
                <a:cs typeface="Tahoma"/>
              </a:rPr>
              <a:t>&gt;&gt;  </a:t>
            </a:r>
            <a:r>
              <a:rPr dirty="0" u="sng" sz="1200" spc="-3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д</a:t>
            </a:r>
            <a:r>
              <a:rPr dirty="0" u="sng" sz="12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6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я</a:t>
            </a:r>
            <a:r>
              <a:rPr dirty="0" u="sng" sz="1200" spc="-8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29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</a:t>
            </a:r>
            <a:r>
              <a:rPr dirty="0" u="sng" sz="1200" spc="4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0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-</a:t>
            </a:r>
            <a:r>
              <a:rPr dirty="0" u="sng" sz="1200" spc="-295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11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dirty="0" u="sng" sz="1200" spc="-4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кл</a:t>
            </a:r>
            <a:r>
              <a:rPr dirty="0" u="sng" sz="1200" spc="-8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сс</a:t>
            </a:r>
            <a:r>
              <a:rPr dirty="0" u="sng" sz="1200" spc="-4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7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в</a:t>
            </a:r>
            <a:r>
              <a:rPr dirty="0" sz="1200" spc="-70" b="1">
                <a:latin typeface="Verdana"/>
                <a:cs typeface="Verdana"/>
              </a:rPr>
              <a:t> </a:t>
            </a:r>
            <a:r>
              <a:rPr dirty="0" sz="1200" spc="-260" b="1">
                <a:latin typeface="Tahoma"/>
                <a:cs typeface="Tahoma"/>
              </a:rPr>
              <a:t>&gt;&gt;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78991"/>
            <a:ext cx="542544" cy="9113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5019" y="5179651"/>
            <a:ext cx="6001480" cy="3748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1820" y="2132076"/>
            <a:ext cx="4839970" cy="66395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2700" marR="5080">
              <a:lnSpc>
                <a:spcPct val="101000"/>
              </a:lnSpc>
              <a:spcBef>
                <a:spcPts val="80"/>
              </a:spcBef>
            </a:pPr>
            <a:r>
              <a:rPr dirty="0" sz="1400" b="1">
                <a:latin typeface="Verdana"/>
                <a:cs typeface="Verdana"/>
              </a:rPr>
              <a:t>С</a:t>
            </a:r>
            <a:r>
              <a:rPr dirty="0" sz="1400" spc="5" b="1">
                <a:latin typeface="Verdana"/>
                <a:cs typeface="Verdana"/>
              </a:rPr>
              <a:t> </a:t>
            </a:r>
            <a:r>
              <a:rPr dirty="0" sz="1400" spc="-50" b="1">
                <a:latin typeface="Tahoma"/>
                <a:cs typeface="Tahoma"/>
              </a:rPr>
              <a:t>27</a:t>
            </a:r>
            <a:r>
              <a:rPr dirty="0" sz="1400" spc="-45" b="1">
                <a:latin typeface="Tahoma"/>
                <a:cs typeface="Tahoma"/>
              </a:rPr>
              <a:t> </a:t>
            </a:r>
            <a:r>
              <a:rPr dirty="0" sz="1400" spc="-45" b="1">
                <a:latin typeface="Verdana"/>
                <a:cs typeface="Verdana"/>
              </a:rPr>
              <a:t>марта</a:t>
            </a:r>
            <a:r>
              <a:rPr dirty="0" sz="1400" spc="-40" b="1">
                <a:latin typeface="Verdana"/>
                <a:cs typeface="Verdana"/>
              </a:rPr>
              <a:t> </a:t>
            </a:r>
            <a:r>
              <a:rPr dirty="0" sz="1400" spc="-50" b="1">
                <a:latin typeface="Verdana"/>
                <a:cs typeface="Verdana"/>
              </a:rPr>
              <a:t>по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175" b="1">
                <a:latin typeface="Tahoma"/>
                <a:cs typeface="Tahoma"/>
              </a:rPr>
              <a:t>16</a:t>
            </a:r>
            <a:r>
              <a:rPr dirty="0" sz="1400" spc="-170" b="1">
                <a:latin typeface="Tahoma"/>
                <a:cs typeface="Tahoma"/>
              </a:rPr>
              <a:t> </a:t>
            </a:r>
            <a:r>
              <a:rPr dirty="0" sz="1400" spc="-55" b="1">
                <a:latin typeface="Verdana"/>
                <a:cs typeface="Verdana"/>
              </a:rPr>
              <a:t>апреля</a:t>
            </a:r>
            <a:r>
              <a:rPr dirty="0" sz="1400" spc="-50" b="1">
                <a:latin typeface="Verdana"/>
                <a:cs typeface="Verdana"/>
              </a:rPr>
              <a:t> </a:t>
            </a:r>
            <a:r>
              <a:rPr dirty="0" sz="1400" spc="-40" b="1">
                <a:latin typeface="Tahoma"/>
                <a:cs typeface="Tahoma"/>
              </a:rPr>
              <a:t>2023</a:t>
            </a:r>
            <a:r>
              <a:rPr dirty="0" sz="1400" spc="-35" b="1">
                <a:latin typeface="Tahoma"/>
                <a:cs typeface="Tahom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года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во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всех 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субъектах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Российской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Федерации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пройдет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-90" b="1">
                <a:latin typeface="Tahoma"/>
                <a:cs typeface="Tahoma"/>
              </a:rPr>
              <a:t>IX </a:t>
            </a:r>
            <a:r>
              <a:rPr dirty="0" sz="1400" spc="-85" b="1">
                <a:latin typeface="Tahoma"/>
                <a:cs typeface="Tahoma"/>
              </a:rPr>
              <a:t> </a:t>
            </a:r>
            <a:r>
              <a:rPr dirty="0" sz="1400" spc="-30" b="1">
                <a:latin typeface="Verdana"/>
                <a:cs typeface="Verdana"/>
              </a:rPr>
              <a:t>Акция </a:t>
            </a:r>
            <a:r>
              <a:rPr dirty="0" sz="1400" spc="-195" b="1">
                <a:latin typeface="Tahoma"/>
                <a:cs typeface="Tahoma"/>
              </a:rPr>
              <a:t>–</a:t>
            </a:r>
            <a:r>
              <a:rPr dirty="0" sz="1400" spc="-190" b="1">
                <a:latin typeface="Tahoma"/>
                <a:cs typeface="Tahoma"/>
              </a:rPr>
              <a:t> </a:t>
            </a:r>
            <a:r>
              <a:rPr dirty="0" sz="1400" spc="-45">
                <a:latin typeface="Tahoma"/>
                <a:cs typeface="Tahoma"/>
              </a:rPr>
              <a:t>«</a:t>
            </a:r>
            <a:r>
              <a:rPr dirty="0" sz="1400" spc="-45" b="1">
                <a:latin typeface="Verdana"/>
                <a:cs typeface="Verdana"/>
              </a:rPr>
              <a:t>Недели </a:t>
            </a:r>
            <a:r>
              <a:rPr dirty="0" sz="1400" spc="-55" b="1">
                <a:latin typeface="Verdana"/>
                <a:cs typeface="Verdana"/>
              </a:rPr>
              <a:t>финансовой </a:t>
            </a:r>
            <a:r>
              <a:rPr dirty="0" sz="1400" spc="-30" b="1">
                <a:latin typeface="Verdana"/>
                <a:cs typeface="Verdana"/>
              </a:rPr>
              <a:t>грамотности </a:t>
            </a:r>
            <a:r>
              <a:rPr dirty="0" sz="1400" spc="-40" b="1">
                <a:latin typeface="Verdana"/>
                <a:cs typeface="Verdana"/>
              </a:rPr>
              <a:t>для 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-5" b="1">
                <a:latin typeface="Verdana"/>
                <a:cs typeface="Verdana"/>
              </a:rPr>
              <a:t>д</a:t>
            </a:r>
            <a:r>
              <a:rPr dirty="0" sz="1400" spc="-15" b="1">
                <a:latin typeface="Verdana"/>
                <a:cs typeface="Verdana"/>
              </a:rPr>
              <a:t>е</a:t>
            </a:r>
            <a:r>
              <a:rPr dirty="0" sz="1400" spc="-5" b="1">
                <a:latin typeface="Verdana"/>
                <a:cs typeface="Verdana"/>
              </a:rPr>
              <a:t>т</a:t>
            </a:r>
            <a:r>
              <a:rPr dirty="0" sz="1400" spc="-35" b="1">
                <a:latin typeface="Verdana"/>
                <a:cs typeface="Verdana"/>
              </a:rPr>
              <a:t>е</a:t>
            </a:r>
            <a:r>
              <a:rPr dirty="0" sz="1400" spc="-15" b="1">
                <a:latin typeface="Verdana"/>
                <a:cs typeface="Verdana"/>
              </a:rPr>
              <a:t>й</a:t>
            </a:r>
            <a:r>
              <a:rPr dirty="0" sz="1400" spc="-75" b="1">
                <a:latin typeface="Verdana"/>
                <a:cs typeface="Verdana"/>
              </a:rPr>
              <a:t> </a:t>
            </a:r>
            <a:r>
              <a:rPr dirty="0" sz="1400" spc="-15" b="1">
                <a:latin typeface="Verdana"/>
                <a:cs typeface="Verdana"/>
              </a:rPr>
              <a:t>и</a:t>
            </a:r>
            <a:r>
              <a:rPr dirty="0" sz="1400" spc="-75" b="1">
                <a:latin typeface="Verdana"/>
                <a:cs typeface="Verdana"/>
              </a:rPr>
              <a:t> </a:t>
            </a:r>
            <a:r>
              <a:rPr dirty="0" sz="1400" spc="-50" b="1">
                <a:latin typeface="Verdana"/>
                <a:cs typeface="Verdana"/>
              </a:rPr>
              <a:t>мо</a:t>
            </a:r>
            <a:r>
              <a:rPr dirty="0" sz="1400" spc="-45" b="1">
                <a:latin typeface="Verdana"/>
                <a:cs typeface="Verdana"/>
              </a:rPr>
              <a:t>л</a:t>
            </a:r>
            <a:r>
              <a:rPr dirty="0" sz="1400" spc="-25" b="1">
                <a:latin typeface="Verdana"/>
                <a:cs typeface="Verdana"/>
              </a:rPr>
              <a:t>о</a:t>
            </a:r>
            <a:r>
              <a:rPr dirty="0" sz="1400" spc="-15" b="1">
                <a:latin typeface="Verdana"/>
                <a:cs typeface="Verdana"/>
              </a:rPr>
              <a:t>д</a:t>
            </a:r>
            <a:r>
              <a:rPr dirty="0" sz="1400" spc="-35" b="1">
                <a:latin typeface="Verdana"/>
                <a:cs typeface="Verdana"/>
              </a:rPr>
              <a:t>е</a:t>
            </a:r>
            <a:r>
              <a:rPr dirty="0" sz="1400" spc="-85" b="1">
                <a:latin typeface="Verdana"/>
                <a:cs typeface="Verdana"/>
              </a:rPr>
              <a:t>ж</a:t>
            </a:r>
            <a:r>
              <a:rPr dirty="0" sz="1400" spc="-55" b="1">
                <a:latin typeface="Verdana"/>
                <a:cs typeface="Verdana"/>
              </a:rPr>
              <a:t>и</a:t>
            </a:r>
            <a:r>
              <a:rPr dirty="0" sz="1400" spc="-190" b="1">
                <a:latin typeface="Tahoma"/>
                <a:cs typeface="Tahoma"/>
              </a:rPr>
              <a:t>»</a:t>
            </a:r>
            <a:r>
              <a:rPr dirty="0" sz="1400" spc="-5" b="1">
                <a:latin typeface="Tahoma"/>
                <a:cs typeface="Tahoma"/>
              </a:rPr>
              <a:t> </a:t>
            </a:r>
            <a:r>
              <a:rPr dirty="0" sz="1400" spc="-140" b="1">
                <a:latin typeface="Tahoma"/>
                <a:cs typeface="Tahoma"/>
              </a:rPr>
              <a:t>(</a:t>
            </a:r>
            <a:r>
              <a:rPr dirty="0" sz="1400" spc="-35" b="1">
                <a:latin typeface="Verdana"/>
                <a:cs typeface="Verdana"/>
              </a:rPr>
              <a:t>д</a:t>
            </a:r>
            <a:r>
              <a:rPr dirty="0" sz="1400" spc="-40" b="1">
                <a:latin typeface="Verdana"/>
                <a:cs typeface="Verdana"/>
              </a:rPr>
              <a:t>а</a:t>
            </a:r>
            <a:r>
              <a:rPr dirty="0" sz="1400" spc="-65" b="1">
                <a:latin typeface="Verdana"/>
                <a:cs typeface="Verdana"/>
              </a:rPr>
              <a:t>л</a:t>
            </a:r>
            <a:r>
              <a:rPr dirty="0" sz="1400" spc="-35" b="1">
                <a:latin typeface="Verdana"/>
                <a:cs typeface="Verdana"/>
              </a:rPr>
              <a:t>е</a:t>
            </a:r>
            <a:r>
              <a:rPr dirty="0" sz="1400" spc="-30" b="1">
                <a:latin typeface="Verdana"/>
                <a:cs typeface="Verdana"/>
              </a:rPr>
              <a:t>е</a:t>
            </a:r>
            <a:r>
              <a:rPr dirty="0" sz="1400" spc="-80" b="1">
                <a:latin typeface="Verdana"/>
                <a:cs typeface="Verdana"/>
              </a:rPr>
              <a:t> </a:t>
            </a:r>
            <a:r>
              <a:rPr dirty="0" sz="1400" spc="-65" b="1">
                <a:latin typeface="Tahoma"/>
                <a:cs typeface="Tahoma"/>
              </a:rPr>
              <a:t>-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spc="-30" b="1">
                <a:latin typeface="Verdana"/>
                <a:cs typeface="Verdana"/>
              </a:rPr>
              <a:t>Н</a:t>
            </a:r>
            <a:r>
              <a:rPr dirty="0" sz="1400" spc="-35" b="1">
                <a:latin typeface="Verdana"/>
                <a:cs typeface="Verdana"/>
              </a:rPr>
              <a:t>е</a:t>
            </a:r>
            <a:r>
              <a:rPr dirty="0" sz="1400" spc="-5" b="1">
                <a:latin typeface="Verdana"/>
                <a:cs typeface="Verdana"/>
              </a:rPr>
              <a:t>д</a:t>
            </a:r>
            <a:r>
              <a:rPr dirty="0" sz="1400" spc="-15" b="1">
                <a:latin typeface="Verdana"/>
                <a:cs typeface="Verdana"/>
              </a:rPr>
              <a:t>е</a:t>
            </a:r>
            <a:r>
              <a:rPr dirty="0" sz="1400" spc="-65" b="1">
                <a:latin typeface="Verdana"/>
                <a:cs typeface="Verdana"/>
              </a:rPr>
              <a:t>л</a:t>
            </a:r>
            <a:r>
              <a:rPr dirty="0" sz="1400" spc="-10" b="1">
                <a:latin typeface="Verdana"/>
                <a:cs typeface="Verdana"/>
              </a:rPr>
              <a:t>и</a:t>
            </a:r>
            <a:r>
              <a:rPr dirty="0" sz="1400" spc="-135" b="1">
                <a:latin typeface="Tahoma"/>
                <a:cs typeface="Tahoma"/>
              </a:rPr>
              <a:t>)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10" b="1">
                <a:latin typeface="Verdana"/>
                <a:cs typeface="Verdana"/>
              </a:rPr>
              <a:t>с </a:t>
            </a:r>
            <a:r>
              <a:rPr dirty="0" sz="1400" spc="-50" b="1">
                <a:latin typeface="Tahoma"/>
                <a:cs typeface="Tahoma"/>
              </a:rPr>
              <a:t>27 </a:t>
            </a:r>
            <a:r>
              <a:rPr dirty="0" sz="1400" spc="-50" b="1">
                <a:latin typeface="Verdana"/>
                <a:cs typeface="Verdana"/>
              </a:rPr>
              <a:t>по </a:t>
            </a:r>
            <a:r>
              <a:rPr dirty="0" sz="1400" spc="-210" b="1">
                <a:latin typeface="Tahoma"/>
                <a:cs typeface="Tahoma"/>
              </a:rPr>
              <a:t>31</a:t>
            </a:r>
            <a:r>
              <a:rPr dirty="0" sz="1400" spc="-204" b="1">
                <a:latin typeface="Tahoma"/>
                <a:cs typeface="Tahoma"/>
              </a:rPr>
              <a:t> </a:t>
            </a:r>
            <a:r>
              <a:rPr dirty="0" sz="1400" spc="-45" b="1">
                <a:latin typeface="Verdana"/>
                <a:cs typeface="Verdana"/>
              </a:rPr>
              <a:t>марта </a:t>
            </a:r>
            <a:r>
              <a:rPr dirty="0" sz="1400" spc="-40" b="1">
                <a:latin typeface="Tahoma"/>
                <a:cs typeface="Tahoma"/>
              </a:rPr>
              <a:t>2023 </a:t>
            </a:r>
            <a:r>
              <a:rPr dirty="0" sz="1400" spc="-40" b="1">
                <a:latin typeface="Verdana"/>
                <a:cs typeface="Verdana"/>
              </a:rPr>
              <a:t>года </a:t>
            </a:r>
            <a:r>
              <a:rPr dirty="0" sz="1400" spc="-80" b="1">
                <a:latin typeface="Verdana"/>
                <a:cs typeface="Verdana"/>
              </a:rPr>
              <a:t>в </a:t>
            </a:r>
            <a:r>
              <a:rPr dirty="0" sz="1400" spc="-65" b="1">
                <a:latin typeface="Verdana"/>
                <a:cs typeface="Verdana"/>
              </a:rPr>
              <a:t>рамках </a:t>
            </a:r>
            <a:r>
              <a:rPr dirty="0" sz="1400" spc="-35" b="1">
                <a:latin typeface="Verdana"/>
                <a:cs typeface="Verdana"/>
              </a:rPr>
              <a:t>Недель </a:t>
            </a:r>
            <a:r>
              <a:rPr dirty="0" sz="1400" spc="15">
                <a:latin typeface="Verdana"/>
                <a:cs typeface="Verdana"/>
              </a:rPr>
              <a:t>на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странице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30">
                <a:latin typeface="Tahoma"/>
                <a:cs typeface="Tahoma"/>
              </a:rPr>
              <a:t>«</a:t>
            </a:r>
            <a:r>
              <a:rPr dirty="0" sz="1400" spc="30">
                <a:latin typeface="Verdana"/>
                <a:cs typeface="Verdana"/>
              </a:rPr>
              <a:t>Мои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финансы</a:t>
            </a:r>
            <a:r>
              <a:rPr dirty="0" sz="1400" spc="-10">
                <a:latin typeface="Tahoma"/>
                <a:cs typeface="Tahoma"/>
              </a:rPr>
              <a:t>»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30">
                <a:latin typeface="Tahoma"/>
                <a:cs typeface="Tahoma"/>
              </a:rPr>
              <a:t>«</a:t>
            </a:r>
            <a:r>
              <a:rPr dirty="0" sz="1400" spc="-30">
                <a:latin typeface="Verdana"/>
                <a:cs typeface="Verdana"/>
              </a:rPr>
              <a:t>ВКонтакте</a:t>
            </a:r>
            <a:r>
              <a:rPr dirty="0" sz="1400" spc="-30">
                <a:latin typeface="Tahoma"/>
                <a:cs typeface="Tahoma"/>
              </a:rPr>
              <a:t>»,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телеграм</a:t>
            </a:r>
            <a:r>
              <a:rPr dirty="0" sz="1400" spc="15">
                <a:latin typeface="Tahoma"/>
                <a:cs typeface="Tahoma"/>
              </a:rPr>
              <a:t>-</a:t>
            </a:r>
            <a:r>
              <a:rPr dirty="0" sz="1400" spc="15">
                <a:latin typeface="Verdana"/>
                <a:cs typeface="Verdana"/>
              </a:rPr>
              <a:t>канале </a:t>
            </a:r>
            <a:r>
              <a:rPr dirty="0" sz="1400" spc="35">
                <a:latin typeface="Tahoma"/>
                <a:cs typeface="Tahoma"/>
              </a:rPr>
              <a:t>«</a:t>
            </a:r>
            <a:r>
              <a:rPr dirty="0" sz="1400" spc="35">
                <a:latin typeface="Verdana"/>
                <a:cs typeface="Verdana"/>
              </a:rPr>
              <a:t>ФинЗОЖ </a:t>
            </a:r>
            <a:r>
              <a:rPr dirty="0" sz="1400">
                <a:latin typeface="Verdana"/>
                <a:cs typeface="Verdana"/>
              </a:rPr>
              <a:t>эксперт</a:t>
            </a:r>
            <a:r>
              <a:rPr dirty="0" sz="1400">
                <a:latin typeface="Tahoma"/>
                <a:cs typeface="Tahoma"/>
              </a:rPr>
              <a:t>» </a:t>
            </a:r>
            <a:r>
              <a:rPr dirty="0" sz="1400" spc="65">
                <a:latin typeface="Verdana"/>
                <a:cs typeface="Verdana"/>
              </a:rPr>
              <a:t>и </a:t>
            </a:r>
            <a:r>
              <a:rPr dirty="0" sz="1400" spc="15">
                <a:latin typeface="Verdana"/>
                <a:cs typeface="Verdana"/>
              </a:rPr>
              <a:t>на </a:t>
            </a:r>
            <a:r>
              <a:rPr dirty="0" sz="1400" spc="20">
                <a:latin typeface="Verdana"/>
                <a:cs typeface="Verdana"/>
              </a:rPr>
              <a:t>портале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моифинансы</a:t>
            </a:r>
            <a:r>
              <a:rPr dirty="0" sz="1400" spc="10">
                <a:latin typeface="Tahoma"/>
                <a:cs typeface="Tahoma"/>
              </a:rPr>
              <a:t>.</a:t>
            </a:r>
            <a:r>
              <a:rPr dirty="0" sz="1400" spc="10">
                <a:latin typeface="Verdana"/>
                <a:cs typeface="Verdana"/>
              </a:rPr>
              <a:t>рф </a:t>
            </a:r>
            <a:r>
              <a:rPr dirty="0" sz="1400" spc="5">
                <a:latin typeface="Verdana"/>
                <a:cs typeface="Verdana"/>
              </a:rPr>
              <a:t>будет </a:t>
            </a:r>
            <a:r>
              <a:rPr dirty="0" sz="1400" spc="10">
                <a:latin typeface="Verdana"/>
                <a:cs typeface="Verdana"/>
              </a:rPr>
              <a:t>запущен </a:t>
            </a:r>
            <a:r>
              <a:rPr dirty="0" sz="1400" spc="15">
                <a:latin typeface="Verdana"/>
                <a:cs typeface="Verdana"/>
              </a:rPr>
              <a:t>образовательный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фестиваль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-50">
                <a:latin typeface="Tahoma"/>
                <a:cs typeface="Tahoma"/>
              </a:rPr>
              <a:t>«</a:t>
            </a:r>
            <a:r>
              <a:rPr dirty="0" sz="1400" spc="-50" b="1">
                <a:latin typeface="Verdana"/>
                <a:cs typeface="Verdana"/>
              </a:rPr>
              <a:t>ФинЗОЖ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15" b="1">
                <a:latin typeface="Verdana"/>
                <a:cs typeface="Verdana"/>
              </a:rPr>
              <a:t>Фест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40" b="1">
                <a:latin typeface="Verdana"/>
                <a:cs typeface="Verdana"/>
              </a:rPr>
              <a:t>для</a:t>
            </a:r>
            <a:r>
              <a:rPr dirty="0" sz="1400" spc="-35" b="1">
                <a:latin typeface="Verdana"/>
                <a:cs typeface="Verdana"/>
              </a:rPr>
              <a:t> </a:t>
            </a:r>
            <a:r>
              <a:rPr dirty="0" sz="1400" spc="-15" b="1">
                <a:latin typeface="Verdana"/>
                <a:cs typeface="Verdana"/>
              </a:rPr>
              <a:t>детей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15" b="1">
                <a:latin typeface="Verdana"/>
                <a:cs typeface="Verdana"/>
              </a:rPr>
              <a:t>и </a:t>
            </a:r>
            <a:r>
              <a:rPr dirty="0" sz="1400" spc="-10" b="1">
                <a:latin typeface="Verdana"/>
                <a:cs typeface="Verdana"/>
              </a:rPr>
              <a:t> </a:t>
            </a:r>
            <a:r>
              <a:rPr dirty="0" sz="1400" spc="-60" b="1">
                <a:latin typeface="Verdana"/>
                <a:cs typeface="Verdana"/>
              </a:rPr>
              <a:t>молодежи</a:t>
            </a:r>
            <a:r>
              <a:rPr dirty="0" sz="1400" spc="-60" b="1">
                <a:latin typeface="Tahoma"/>
                <a:cs typeface="Tahoma"/>
              </a:rPr>
              <a:t>».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algn="just" marL="12700" marR="5080">
              <a:lnSpc>
                <a:spcPct val="101400"/>
              </a:lnSpc>
            </a:pPr>
            <a:r>
              <a:rPr dirty="0" sz="1400" spc="45">
                <a:latin typeface="Verdana"/>
                <a:cs typeface="Verdana"/>
              </a:rPr>
              <a:t>Недели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ориентированы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на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50" b="1">
                <a:latin typeface="Verdana"/>
                <a:cs typeface="Verdana"/>
              </a:rPr>
              <a:t>школьников</a:t>
            </a:r>
            <a:r>
              <a:rPr dirty="0" sz="1400" spc="-50" b="1">
                <a:latin typeface="Tahoma"/>
                <a:cs typeface="Tahoma"/>
              </a:rPr>
              <a:t>, </a:t>
            </a:r>
            <a:r>
              <a:rPr dirty="0" sz="1400" spc="-45" b="1">
                <a:latin typeface="Tahoma"/>
                <a:cs typeface="Tahoma"/>
              </a:rPr>
              <a:t> </a:t>
            </a:r>
            <a:r>
              <a:rPr dirty="0" sz="1400" spc="-30" b="1">
                <a:latin typeface="Verdana"/>
                <a:cs typeface="Verdana"/>
              </a:rPr>
              <a:t>студентов </a:t>
            </a:r>
            <a:r>
              <a:rPr dirty="0" sz="1400" spc="-65" b="1">
                <a:latin typeface="Verdana"/>
                <a:cs typeface="Verdana"/>
              </a:rPr>
              <a:t>первых </a:t>
            </a:r>
            <a:r>
              <a:rPr dirty="0" sz="1400" spc="-55" b="1">
                <a:latin typeface="Verdana"/>
                <a:cs typeface="Verdana"/>
              </a:rPr>
              <a:t>курсов</a:t>
            </a:r>
            <a:r>
              <a:rPr dirty="0" sz="1400" spc="-55">
                <a:latin typeface="Tahoma"/>
                <a:cs typeface="Tahoma"/>
              </a:rPr>
              <a:t>,</a:t>
            </a:r>
            <a:r>
              <a:rPr dirty="0" sz="1400" spc="325">
                <a:latin typeface="Tahoma"/>
                <a:cs typeface="Tahoma"/>
              </a:rPr>
              <a:t> </a:t>
            </a:r>
            <a:r>
              <a:rPr dirty="0" sz="1400" spc="-25">
                <a:latin typeface="Verdana"/>
                <a:cs typeface="Verdana"/>
              </a:rPr>
              <a:t>а </a:t>
            </a:r>
            <a:r>
              <a:rPr dirty="0" sz="1400" spc="-5">
                <a:latin typeface="Verdana"/>
                <a:cs typeface="Verdana"/>
              </a:rPr>
              <a:t>также </a:t>
            </a:r>
            <a:r>
              <a:rPr dirty="0" sz="1400" spc="-20">
                <a:latin typeface="Verdana"/>
                <a:cs typeface="Verdana"/>
              </a:rPr>
              <a:t>их </a:t>
            </a:r>
            <a:r>
              <a:rPr dirty="0" sz="1400" spc="-25" b="1">
                <a:latin typeface="Verdana"/>
                <a:cs typeface="Verdana"/>
              </a:rPr>
              <a:t>родителей </a:t>
            </a:r>
            <a:r>
              <a:rPr dirty="0" sz="1400" spc="-20" b="1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45" b="1">
                <a:latin typeface="Verdana"/>
                <a:cs typeface="Verdana"/>
              </a:rPr>
              <a:t>п</a:t>
            </a:r>
            <a:r>
              <a:rPr dirty="0" sz="1400" spc="-45" b="1">
                <a:latin typeface="Verdana"/>
                <a:cs typeface="Verdana"/>
              </a:rPr>
              <a:t>е</a:t>
            </a:r>
            <a:r>
              <a:rPr dirty="0" sz="1400" spc="15" b="1">
                <a:latin typeface="Verdana"/>
                <a:cs typeface="Verdana"/>
              </a:rPr>
              <a:t>д</a:t>
            </a:r>
            <a:r>
              <a:rPr dirty="0" sz="1400" spc="-90" b="1">
                <a:latin typeface="Verdana"/>
                <a:cs typeface="Verdana"/>
              </a:rPr>
              <a:t>а</a:t>
            </a:r>
            <a:r>
              <a:rPr dirty="0" sz="1400" spc="-25" b="1">
                <a:latin typeface="Verdana"/>
                <a:cs typeface="Verdana"/>
              </a:rPr>
              <a:t>г</a:t>
            </a:r>
            <a:r>
              <a:rPr dirty="0" sz="1400" spc="-55" b="1">
                <a:latin typeface="Verdana"/>
                <a:cs typeface="Verdana"/>
              </a:rPr>
              <a:t>о</a:t>
            </a:r>
            <a:r>
              <a:rPr dirty="0" sz="1400" spc="-25" b="1">
                <a:latin typeface="Verdana"/>
                <a:cs typeface="Verdana"/>
              </a:rPr>
              <a:t>г</a:t>
            </a:r>
            <a:r>
              <a:rPr dirty="0" sz="1400" spc="-55" b="1">
                <a:latin typeface="Verdana"/>
                <a:cs typeface="Verdana"/>
              </a:rPr>
              <a:t>о</a:t>
            </a:r>
            <a:r>
              <a:rPr dirty="0" sz="1400" spc="-80" b="1">
                <a:latin typeface="Verdana"/>
                <a:cs typeface="Verdana"/>
              </a:rPr>
              <a:t>в</a:t>
            </a:r>
            <a:r>
              <a:rPr dirty="0" sz="1400" spc="-75" b="1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о</a:t>
            </a:r>
            <a:r>
              <a:rPr dirty="0" sz="1400" spc="50">
                <a:latin typeface="Verdana"/>
                <a:cs typeface="Verdana"/>
              </a:rPr>
              <a:t>б</a:t>
            </a:r>
            <a:r>
              <a:rPr dirty="0" sz="1400" spc="50">
                <a:latin typeface="Verdana"/>
                <a:cs typeface="Verdana"/>
              </a:rPr>
              <a:t>щ</a:t>
            </a:r>
            <a:r>
              <a:rPr dirty="0" sz="1400" spc="35">
                <a:latin typeface="Verdana"/>
                <a:cs typeface="Verdana"/>
              </a:rPr>
              <a:t>ео</a:t>
            </a:r>
            <a:r>
              <a:rPr dirty="0" sz="1400" spc="45">
                <a:latin typeface="Verdana"/>
                <a:cs typeface="Verdana"/>
              </a:rPr>
              <a:t>б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0">
                <a:latin typeface="Verdana"/>
                <a:cs typeface="Verdana"/>
              </a:rPr>
              <a:t>з</a:t>
            </a:r>
            <a:r>
              <a:rPr dirty="0" sz="1400" spc="20">
                <a:latin typeface="Verdana"/>
                <a:cs typeface="Verdana"/>
              </a:rPr>
              <a:t>ов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-40">
                <a:latin typeface="Verdana"/>
                <a:cs typeface="Verdana"/>
              </a:rPr>
              <a:t>т</a:t>
            </a:r>
            <a:r>
              <a:rPr dirty="0" sz="1400" spc="15">
                <a:latin typeface="Verdana"/>
                <a:cs typeface="Verdana"/>
              </a:rPr>
              <a:t>е</a:t>
            </a:r>
            <a:r>
              <a:rPr dirty="0" sz="1400" spc="20">
                <a:latin typeface="Verdana"/>
                <a:cs typeface="Verdana"/>
              </a:rPr>
              <a:t>л</a:t>
            </a:r>
            <a:r>
              <a:rPr dirty="0" sz="1400" spc="-20">
                <a:latin typeface="Verdana"/>
                <a:cs typeface="Verdana"/>
              </a:rPr>
              <a:t>ь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-95">
                <a:latin typeface="Verdana"/>
                <a:cs typeface="Verdana"/>
              </a:rPr>
              <a:t>х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р</a:t>
            </a:r>
            <a:r>
              <a:rPr dirty="0" sz="1400" spc="-15">
                <a:latin typeface="Verdana"/>
                <a:cs typeface="Verdana"/>
              </a:rPr>
              <a:t>га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10">
                <a:latin typeface="Verdana"/>
                <a:cs typeface="Verdana"/>
              </a:rPr>
              <a:t>з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60">
                <a:latin typeface="Verdana"/>
                <a:cs typeface="Verdana"/>
              </a:rPr>
              <a:t>ц</a:t>
            </a:r>
            <a:r>
              <a:rPr dirty="0" sz="1400" spc="60">
                <a:latin typeface="Verdana"/>
                <a:cs typeface="Verdana"/>
              </a:rPr>
              <a:t>ий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ahoma"/>
              <a:cs typeface="Tahoma"/>
            </a:endParaRPr>
          </a:p>
          <a:p>
            <a:pPr algn="just" marL="12700" marR="5715">
              <a:lnSpc>
                <a:spcPct val="101400"/>
              </a:lnSpc>
            </a:pPr>
            <a:r>
              <a:rPr dirty="0" sz="1400" spc="-45" b="1">
                <a:latin typeface="Verdana"/>
                <a:cs typeface="Verdana"/>
              </a:rPr>
              <a:t>Цель </a:t>
            </a:r>
            <a:r>
              <a:rPr dirty="0" sz="1400" spc="-65">
                <a:latin typeface="Tahoma"/>
                <a:cs typeface="Tahoma"/>
              </a:rPr>
              <a:t>– </a:t>
            </a:r>
            <a:r>
              <a:rPr dirty="0" sz="1400" spc="15">
                <a:latin typeface="Verdana"/>
                <a:cs typeface="Verdana"/>
              </a:rPr>
              <a:t>заинтересовать </a:t>
            </a:r>
            <a:r>
              <a:rPr dirty="0" sz="1400" spc="45">
                <a:latin typeface="Verdana"/>
                <a:cs typeface="Verdana"/>
              </a:rPr>
              <a:t>молодое </a:t>
            </a:r>
            <a:r>
              <a:rPr dirty="0" sz="1400" spc="30">
                <a:latin typeface="Verdana"/>
                <a:cs typeface="Verdana"/>
              </a:rPr>
              <a:t>поколение </a:t>
            </a:r>
            <a:r>
              <a:rPr dirty="0" sz="1400" spc="40">
                <a:latin typeface="Verdana"/>
                <a:cs typeface="Verdana"/>
              </a:rPr>
              <a:t>темой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финансовой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грамотности</a:t>
            </a:r>
            <a:r>
              <a:rPr dirty="0" sz="1400" spc="15">
                <a:latin typeface="Tahoma"/>
                <a:cs typeface="Tahoma"/>
              </a:rPr>
              <a:t>,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25">
                <a:latin typeface="Verdana"/>
                <a:cs typeface="Verdana"/>
              </a:rPr>
              <a:t>мотивировать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к 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п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65">
                <a:latin typeface="Verdana"/>
                <a:cs typeface="Verdana"/>
              </a:rPr>
              <a:t>ш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35">
                <a:latin typeface="Verdana"/>
                <a:cs typeface="Verdana"/>
              </a:rPr>
              <a:t>ю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сво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>
                <a:latin typeface="Verdana"/>
                <a:cs typeface="Verdana"/>
              </a:rPr>
              <a:t>г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у</a:t>
            </a:r>
            <a:r>
              <a:rPr dirty="0" sz="1400" spc="20">
                <a:latin typeface="Verdana"/>
                <a:cs typeface="Verdana"/>
              </a:rPr>
              <a:t>р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5">
                <a:latin typeface="Verdana"/>
                <a:cs typeface="Verdana"/>
              </a:rPr>
              <a:t>я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з</a:t>
            </a:r>
            <a:r>
              <a:rPr dirty="0" sz="1400" spc="40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ий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ahoma"/>
              <a:cs typeface="Tahoma"/>
            </a:endParaRPr>
          </a:p>
          <a:p>
            <a:pPr algn="just" marL="12700" marR="5715">
              <a:lnSpc>
                <a:spcPct val="101099"/>
              </a:lnSpc>
            </a:pPr>
            <a:r>
              <a:rPr dirty="0" sz="1400" spc="-35" b="1">
                <a:latin typeface="Verdana"/>
                <a:cs typeface="Verdana"/>
              </a:rPr>
              <a:t>Одна </a:t>
            </a:r>
            <a:r>
              <a:rPr dirty="0" sz="1400" spc="-25" b="1">
                <a:latin typeface="Verdana"/>
                <a:cs typeface="Verdana"/>
              </a:rPr>
              <a:t>из </a:t>
            </a:r>
            <a:r>
              <a:rPr dirty="0" sz="1400" spc="-80" b="1">
                <a:latin typeface="Verdana"/>
                <a:cs typeface="Verdana"/>
              </a:rPr>
              <a:t>ключевых </a:t>
            </a:r>
            <a:r>
              <a:rPr dirty="0" sz="1400" spc="-55" b="1">
                <a:latin typeface="Verdana"/>
                <a:cs typeface="Verdana"/>
              </a:rPr>
              <a:t>задач </a:t>
            </a:r>
            <a:r>
              <a:rPr dirty="0" sz="1400" spc="-65">
                <a:latin typeface="Tahoma"/>
                <a:cs typeface="Tahoma"/>
              </a:rPr>
              <a:t>– </a:t>
            </a:r>
            <a:r>
              <a:rPr dirty="0" sz="1400" spc="20">
                <a:latin typeface="Verdana"/>
                <a:cs typeface="Verdana"/>
              </a:rPr>
              <a:t>стимулировать </a:t>
            </a:r>
            <a:r>
              <a:rPr dirty="0" sz="1400" spc="-10">
                <a:latin typeface="Verdana"/>
                <a:cs typeface="Verdana"/>
              </a:rPr>
              <a:t>школы</a:t>
            </a:r>
            <a:r>
              <a:rPr dirty="0" sz="1400" spc="-10">
                <a:latin typeface="Tahoma"/>
                <a:cs typeface="Tahoma"/>
              </a:rPr>
              <a:t>, </a:t>
            </a:r>
            <a:r>
              <a:rPr dirty="0" sz="1400" spc="-425">
                <a:latin typeface="Tahoma"/>
                <a:cs typeface="Tahoma"/>
              </a:rPr>
              <a:t> </a:t>
            </a:r>
            <a:r>
              <a:rPr dirty="0" sz="1400" spc="-35">
                <a:latin typeface="Verdana"/>
                <a:cs typeface="Verdana"/>
              </a:rPr>
              <a:t>вузы</a:t>
            </a:r>
            <a:r>
              <a:rPr dirty="0" sz="1400" spc="-35">
                <a:latin typeface="Tahoma"/>
                <a:cs typeface="Tahoma"/>
              </a:rPr>
              <a:t>,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20">
                <a:latin typeface="Verdana"/>
                <a:cs typeface="Verdana"/>
              </a:rPr>
              <a:t>органы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власти</a:t>
            </a:r>
            <a:r>
              <a:rPr dirty="0" sz="1400" spc="1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бизнес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к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участию</a:t>
            </a:r>
            <a:r>
              <a:rPr dirty="0" sz="1400" spc="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федеральных          </a:t>
            </a:r>
            <a:r>
              <a:rPr dirty="0" sz="1400" spc="30">
                <a:latin typeface="Verdana"/>
                <a:cs typeface="Verdana"/>
              </a:rPr>
              <a:t>онлайн</a:t>
            </a:r>
            <a:r>
              <a:rPr dirty="0" sz="1400" spc="30">
                <a:latin typeface="Tahoma"/>
                <a:cs typeface="Tahoma"/>
              </a:rPr>
              <a:t>-</a:t>
            </a:r>
            <a:r>
              <a:rPr dirty="0" sz="1400" spc="30">
                <a:latin typeface="Verdana"/>
                <a:cs typeface="Verdana"/>
              </a:rPr>
              <a:t>мероприятиях         </a:t>
            </a:r>
            <a:r>
              <a:rPr dirty="0" sz="1400" spc="65">
                <a:latin typeface="Verdana"/>
                <a:cs typeface="Verdana"/>
              </a:rPr>
              <a:t>и 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к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реализации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собственных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инициатив</a:t>
            </a:r>
            <a:r>
              <a:rPr dirty="0" sz="1400" spc="35">
                <a:latin typeface="Verdana"/>
                <a:cs typeface="Verdana"/>
              </a:rPr>
              <a:t> по 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ф</a:t>
            </a:r>
            <a:r>
              <a:rPr dirty="0" sz="1400" spc="-25">
                <a:latin typeface="Verdana"/>
                <a:cs typeface="Verdana"/>
              </a:rPr>
              <a:t>о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120">
                <a:latin typeface="Verdana"/>
                <a:cs typeface="Verdana"/>
              </a:rPr>
              <a:t>м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35">
                <a:latin typeface="Verdana"/>
                <a:cs typeface="Verdana"/>
              </a:rPr>
              <a:t>ю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г</a:t>
            </a:r>
            <a:r>
              <a:rPr dirty="0" sz="1400" spc="50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120">
                <a:latin typeface="Verdana"/>
                <a:cs typeface="Verdana"/>
              </a:rPr>
              <a:t>м</a:t>
            </a:r>
            <a:r>
              <a:rPr dirty="0" sz="1400" spc="-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т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20">
                <a:latin typeface="Verdana"/>
                <a:cs typeface="Verdana"/>
              </a:rPr>
              <a:t>ог</a:t>
            </a:r>
            <a:r>
              <a:rPr dirty="0" sz="1400" spc="30">
                <a:latin typeface="Verdana"/>
                <a:cs typeface="Verdana"/>
              </a:rPr>
              <a:t>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п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-25">
                <a:latin typeface="Verdana"/>
                <a:cs typeface="Verdana"/>
              </a:rPr>
              <a:t>к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5">
                <a:latin typeface="Verdana"/>
                <a:cs typeface="Verdana"/>
              </a:rPr>
              <a:t>я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20" b="1">
                <a:latin typeface="Verdana"/>
                <a:cs typeface="Verdana"/>
              </a:rPr>
              <a:t>О</a:t>
            </a:r>
            <a:r>
              <a:rPr dirty="0" sz="1400" spc="-10" b="1">
                <a:latin typeface="Verdana"/>
                <a:cs typeface="Verdana"/>
              </a:rPr>
              <a:t>р</a:t>
            </a:r>
            <a:r>
              <a:rPr dirty="0" sz="1400" spc="-20" b="1">
                <a:latin typeface="Verdana"/>
                <a:cs typeface="Verdana"/>
              </a:rPr>
              <a:t>г</a:t>
            </a:r>
            <a:r>
              <a:rPr dirty="0" sz="1400" spc="-90" b="1">
                <a:latin typeface="Verdana"/>
                <a:cs typeface="Verdana"/>
              </a:rPr>
              <a:t>а</a:t>
            </a:r>
            <a:r>
              <a:rPr dirty="0" sz="1400" spc="-40" b="1">
                <a:latin typeface="Verdana"/>
                <a:cs typeface="Verdana"/>
              </a:rPr>
              <a:t>н</a:t>
            </a:r>
            <a:r>
              <a:rPr dirty="0" sz="1400" spc="-10" b="1">
                <a:latin typeface="Verdana"/>
                <a:cs typeface="Verdana"/>
              </a:rPr>
              <a:t>и</a:t>
            </a:r>
            <a:r>
              <a:rPr dirty="0" sz="1400" spc="-40" b="1">
                <a:latin typeface="Verdana"/>
                <a:cs typeface="Verdana"/>
              </a:rPr>
              <a:t>з</a:t>
            </a:r>
            <a:r>
              <a:rPr dirty="0" sz="1400" spc="-90" b="1">
                <a:latin typeface="Verdana"/>
                <a:cs typeface="Verdana"/>
              </a:rPr>
              <a:t>а</a:t>
            </a:r>
            <a:r>
              <a:rPr dirty="0" sz="1400" spc="-5" b="1">
                <a:latin typeface="Verdana"/>
                <a:cs typeface="Verdana"/>
              </a:rPr>
              <a:t>т</a:t>
            </a:r>
            <a:r>
              <a:rPr dirty="0" sz="1400" spc="-55" b="1">
                <a:latin typeface="Verdana"/>
                <a:cs typeface="Verdana"/>
              </a:rPr>
              <a:t>о</a:t>
            </a:r>
            <a:r>
              <a:rPr dirty="0" sz="1400" spc="-10" b="1">
                <a:latin typeface="Verdana"/>
                <a:cs typeface="Verdana"/>
              </a:rPr>
              <a:t>р</a:t>
            </a:r>
            <a:r>
              <a:rPr dirty="0" sz="1400" spc="-80" b="1">
                <a:latin typeface="Verdana"/>
                <a:cs typeface="Verdana"/>
              </a:rPr>
              <a:t> </a:t>
            </a:r>
            <a:r>
              <a:rPr dirty="0" sz="1400" spc="-30" b="1">
                <a:latin typeface="Verdana"/>
                <a:cs typeface="Verdana"/>
              </a:rPr>
              <a:t>Н</a:t>
            </a:r>
            <a:r>
              <a:rPr dirty="0" sz="1400" spc="-35" b="1">
                <a:latin typeface="Verdana"/>
                <a:cs typeface="Verdana"/>
              </a:rPr>
              <a:t>е</a:t>
            </a:r>
            <a:r>
              <a:rPr dirty="0" sz="1400" spc="-5" b="1">
                <a:latin typeface="Verdana"/>
                <a:cs typeface="Verdana"/>
              </a:rPr>
              <a:t>д</a:t>
            </a:r>
            <a:r>
              <a:rPr dirty="0" sz="1400" spc="-15" b="1">
                <a:latin typeface="Verdana"/>
                <a:cs typeface="Verdana"/>
              </a:rPr>
              <a:t>е</a:t>
            </a:r>
            <a:r>
              <a:rPr dirty="0" sz="1400" spc="-65" b="1">
                <a:latin typeface="Verdana"/>
                <a:cs typeface="Verdana"/>
              </a:rPr>
              <a:t>л</a:t>
            </a:r>
            <a:r>
              <a:rPr dirty="0" sz="1400" spc="-65" b="1">
                <a:latin typeface="Verdana"/>
                <a:cs typeface="Verdana"/>
              </a:rPr>
              <a:t>ь</a:t>
            </a:r>
            <a:r>
              <a:rPr dirty="0" sz="1400" spc="-145" b="1"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5"/>
              </a:spcBef>
            </a:pPr>
            <a:r>
              <a:rPr dirty="0" sz="1400" spc="130">
                <a:latin typeface="Verdana"/>
                <a:cs typeface="Verdana"/>
              </a:rPr>
              <a:t>М</a:t>
            </a:r>
            <a:r>
              <a:rPr dirty="0" sz="1400" spc="95">
                <a:latin typeface="Verdana"/>
                <a:cs typeface="Verdana"/>
              </a:rPr>
              <a:t>и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65">
                <a:latin typeface="Verdana"/>
                <a:cs typeface="Verdana"/>
              </a:rPr>
              <a:t>р</a:t>
            </a:r>
            <a:r>
              <a:rPr dirty="0" sz="1400" spc="50">
                <a:latin typeface="Verdana"/>
                <a:cs typeface="Verdana"/>
              </a:rPr>
              <a:t>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95">
                <a:latin typeface="Verdana"/>
                <a:cs typeface="Verdana"/>
              </a:rPr>
              <a:t>Р</a:t>
            </a:r>
            <a:r>
              <a:rPr dirty="0" sz="1400" spc="90">
                <a:latin typeface="Verdana"/>
                <a:cs typeface="Verdana"/>
              </a:rPr>
              <a:t>о</a:t>
            </a:r>
            <a:r>
              <a:rPr dirty="0" sz="1400" spc="35">
                <a:latin typeface="Verdana"/>
                <a:cs typeface="Verdana"/>
              </a:rPr>
              <a:t>сс</a:t>
            </a:r>
            <a:r>
              <a:rPr dirty="0" sz="1400" spc="60">
                <a:latin typeface="Verdana"/>
                <a:cs typeface="Verdana"/>
              </a:rPr>
              <a:t>ий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-25">
                <a:latin typeface="Verdana"/>
                <a:cs typeface="Verdana"/>
              </a:rPr>
              <a:t>к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й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95">
                <a:latin typeface="Verdana"/>
                <a:cs typeface="Verdana"/>
              </a:rPr>
              <a:t>Ф</a:t>
            </a:r>
            <a:r>
              <a:rPr dirty="0" sz="1400" spc="65">
                <a:latin typeface="Verdana"/>
                <a:cs typeface="Verdana"/>
              </a:rPr>
              <a:t>е</a:t>
            </a:r>
            <a:r>
              <a:rPr dirty="0" sz="1400" spc="40">
                <a:latin typeface="Verdana"/>
                <a:cs typeface="Verdana"/>
              </a:rPr>
              <a:t>д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60">
                <a:latin typeface="Verdana"/>
                <a:cs typeface="Verdana"/>
              </a:rPr>
              <a:t>ц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ahoma"/>
              <a:cs typeface="Tahoma"/>
            </a:endParaRPr>
          </a:p>
          <a:p>
            <a:pPr algn="just" marL="12700" marR="5715">
              <a:lnSpc>
                <a:spcPts val="1610"/>
              </a:lnSpc>
              <a:tabLst>
                <a:tab pos="2166620" algn="l"/>
              </a:tabLst>
            </a:pPr>
            <a:r>
              <a:rPr dirty="0" sz="1400" spc="-35" b="1">
                <a:latin typeface="Verdana"/>
                <a:cs typeface="Verdana"/>
              </a:rPr>
              <a:t>Оператор</a:t>
            </a:r>
            <a:r>
              <a:rPr dirty="0" sz="1400" spc="-30" b="1">
                <a:latin typeface="Verdana"/>
                <a:cs typeface="Verdana"/>
              </a:rPr>
              <a:t> </a:t>
            </a:r>
            <a:r>
              <a:rPr dirty="0" sz="1400" spc="-50" b="1">
                <a:latin typeface="Verdana"/>
                <a:cs typeface="Verdana"/>
              </a:rPr>
              <a:t>Недель</a:t>
            </a:r>
            <a:r>
              <a:rPr dirty="0" sz="1400" spc="-50" b="1">
                <a:latin typeface="Tahoma"/>
                <a:cs typeface="Tahoma"/>
              </a:rPr>
              <a:t>:</a:t>
            </a:r>
            <a:r>
              <a:rPr dirty="0" sz="1400" spc="-45" b="1">
                <a:latin typeface="Tahoma"/>
                <a:cs typeface="Tahoma"/>
              </a:rPr>
              <a:t> </a:t>
            </a:r>
            <a:r>
              <a:rPr dirty="0" sz="1400" spc="40">
                <a:latin typeface="Verdana"/>
                <a:cs typeface="Verdana"/>
              </a:rPr>
              <a:t>Дирекция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30">
                <a:latin typeface="Verdana"/>
                <a:cs typeface="Verdana"/>
              </a:rPr>
              <a:t> грамотности	</a:t>
            </a:r>
            <a:r>
              <a:rPr dirty="0" sz="1400" spc="15">
                <a:latin typeface="Verdana"/>
                <a:cs typeface="Verdana"/>
              </a:rPr>
              <a:t>Научно</a:t>
            </a:r>
            <a:r>
              <a:rPr dirty="0" sz="1400" spc="15">
                <a:latin typeface="Tahoma"/>
                <a:cs typeface="Tahoma"/>
              </a:rPr>
              <a:t>-</a:t>
            </a:r>
            <a:r>
              <a:rPr dirty="0" sz="1400" spc="15">
                <a:latin typeface="Verdana"/>
                <a:cs typeface="Verdana"/>
              </a:rPr>
              <a:t>исследовательского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820" y="8746235"/>
            <a:ext cx="48393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6680" algn="l"/>
                <a:tab pos="3898265" algn="l"/>
              </a:tabLst>
            </a:pP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г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55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5">
                <a:latin typeface="Verdana"/>
                <a:cs typeface="Verdana"/>
              </a:rPr>
              <a:t>с</a:t>
            </a:r>
            <a:r>
              <a:rPr dirty="0" sz="1400">
                <a:latin typeface="Verdana"/>
                <a:cs typeface="Verdana"/>
              </a:rPr>
              <a:t>т</a:t>
            </a:r>
            <a:r>
              <a:rPr dirty="0" sz="1400" spc="10">
                <a:latin typeface="Verdana"/>
                <a:cs typeface="Verdana"/>
              </a:rPr>
              <a:t>и</a:t>
            </a:r>
            <a:r>
              <a:rPr dirty="0" sz="1400" spc="15">
                <a:latin typeface="Verdana"/>
                <a:cs typeface="Verdana"/>
              </a:rPr>
              <a:t>т</a:t>
            </a:r>
            <a:r>
              <a:rPr dirty="0" sz="1400" spc="-60">
                <a:latin typeface="Verdana"/>
                <a:cs typeface="Verdana"/>
              </a:rPr>
              <a:t>у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-25">
                <a:latin typeface="Verdana"/>
                <a:cs typeface="Verdana"/>
              </a:rPr>
              <a:t>а</a:t>
            </a:r>
            <a:r>
              <a:rPr dirty="0" sz="140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130">
                <a:latin typeface="Verdana"/>
                <a:cs typeface="Verdana"/>
              </a:rPr>
              <a:t>М</a:t>
            </a:r>
            <a:r>
              <a:rPr dirty="0" sz="1400" spc="95">
                <a:latin typeface="Verdana"/>
                <a:cs typeface="Verdana"/>
              </a:rPr>
              <a:t>и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65">
                <a:latin typeface="Verdana"/>
                <a:cs typeface="Verdana"/>
              </a:rPr>
              <a:t>р</a:t>
            </a:r>
            <a:r>
              <a:rPr dirty="0" sz="1400" spc="50">
                <a:latin typeface="Verdana"/>
                <a:cs typeface="Verdana"/>
              </a:rPr>
              <a:t>с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10">
                <a:latin typeface="Verdana"/>
                <a:cs typeface="Verdana"/>
              </a:rPr>
              <a:t>в</a:t>
            </a:r>
            <a:r>
              <a:rPr dirty="0" sz="1400" spc="-25">
                <a:latin typeface="Verdana"/>
                <a:cs typeface="Verdana"/>
              </a:rPr>
              <a:t>а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55">
                <a:latin typeface="Verdana"/>
                <a:cs typeface="Verdana"/>
              </a:rPr>
              <a:t>н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15">
                <a:latin typeface="Verdana"/>
                <a:cs typeface="Verdana"/>
              </a:rPr>
              <a:t>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820" y="8962644"/>
            <a:ext cx="23094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95">
                <a:latin typeface="Verdana"/>
                <a:cs typeface="Verdana"/>
              </a:rPr>
              <a:t>Р</a:t>
            </a:r>
            <a:r>
              <a:rPr dirty="0" sz="1400" spc="90">
                <a:latin typeface="Verdana"/>
                <a:cs typeface="Verdana"/>
              </a:rPr>
              <a:t>о</a:t>
            </a:r>
            <a:r>
              <a:rPr dirty="0" sz="1400" spc="35">
                <a:latin typeface="Verdana"/>
                <a:cs typeface="Verdana"/>
              </a:rPr>
              <a:t>сс</a:t>
            </a:r>
            <a:r>
              <a:rPr dirty="0" sz="1400" spc="60">
                <a:latin typeface="Verdana"/>
                <a:cs typeface="Verdana"/>
              </a:rPr>
              <a:t>ий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-25">
                <a:latin typeface="Verdana"/>
                <a:cs typeface="Verdana"/>
              </a:rPr>
              <a:t>к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й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135">
                <a:latin typeface="Verdana"/>
                <a:cs typeface="Verdana"/>
              </a:rPr>
              <a:t>Ф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40">
                <a:latin typeface="Verdana"/>
                <a:cs typeface="Verdana"/>
              </a:rPr>
              <a:t>д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60">
                <a:latin typeface="Verdana"/>
                <a:cs typeface="Verdana"/>
              </a:rPr>
              <a:t>ц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40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133" y="645667"/>
            <a:ext cx="1483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7030A0"/>
                </a:solidFill>
                <a:latin typeface="Verdana"/>
                <a:cs typeface="Verdana"/>
              </a:rPr>
              <a:t>О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Н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Д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90" b="1">
                <a:solidFill>
                  <a:srgbClr val="7030A0"/>
                </a:solidFill>
                <a:latin typeface="Verdana"/>
                <a:cs typeface="Verdana"/>
              </a:rPr>
              <a:t>Л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Я</a:t>
            </a:r>
            <a:r>
              <a:rPr dirty="0" sz="1800" spc="-75" b="1">
                <a:solidFill>
                  <a:srgbClr val="7030A0"/>
                </a:solidFill>
                <a:latin typeface="Verdana"/>
                <a:cs typeface="Verdana"/>
              </a:rPr>
              <a:t>Х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9106" y="8742171"/>
            <a:ext cx="15398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11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4000" spc="-105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4000" spc="254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4000" spc="-7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4000" spc="15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44296"/>
            <a:ext cx="542544" cy="9113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8279" y="4629911"/>
            <a:ext cx="2267712" cy="6062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6357" y="1720595"/>
            <a:ext cx="6206490" cy="323850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30">
                <a:latin typeface="Verdana"/>
                <a:cs typeface="Verdana"/>
              </a:rPr>
              <a:t>Реализация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мероприятия</a:t>
            </a:r>
            <a:r>
              <a:rPr dirty="0" sz="1400" spc="5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регулируется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-50" b="1">
                <a:latin typeface="Verdana"/>
                <a:cs typeface="Verdana"/>
              </a:rPr>
              <a:t>Положением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50" b="1">
                <a:latin typeface="Verdana"/>
                <a:cs typeface="Verdana"/>
              </a:rPr>
              <a:t>о </a:t>
            </a:r>
            <a:r>
              <a:rPr dirty="0" sz="1400" spc="-45" b="1">
                <a:latin typeface="Verdana"/>
                <a:cs typeface="Verdana"/>
              </a:rPr>
              <a:t> </a:t>
            </a:r>
            <a:r>
              <a:rPr dirty="0" sz="1400" spc="-30" b="1">
                <a:latin typeface="Verdana"/>
                <a:cs typeface="Verdana"/>
              </a:rPr>
              <a:t>проведении Всероссийских </a:t>
            </a:r>
            <a:r>
              <a:rPr dirty="0" sz="1400" spc="-35" b="1">
                <a:latin typeface="Verdana"/>
                <a:cs typeface="Verdana"/>
              </a:rPr>
              <a:t>Недель </a:t>
            </a:r>
            <a:r>
              <a:rPr dirty="0" sz="1400" spc="-55" b="1">
                <a:latin typeface="Verdana"/>
                <a:cs typeface="Verdana"/>
              </a:rPr>
              <a:t>финансовой </a:t>
            </a:r>
            <a:r>
              <a:rPr dirty="0" sz="1400" spc="-30" b="1">
                <a:latin typeface="Verdana"/>
                <a:cs typeface="Verdana"/>
              </a:rPr>
              <a:t>грамотности </a:t>
            </a:r>
            <a:r>
              <a:rPr dirty="0" sz="1400" spc="-25" b="1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дл</a:t>
            </a:r>
            <a:r>
              <a:rPr dirty="0" sz="1400" spc="5">
                <a:latin typeface="Verdana"/>
                <a:cs typeface="Verdana"/>
              </a:rPr>
              <a:t>я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д</a:t>
            </a:r>
            <a:r>
              <a:rPr dirty="0" sz="1400" spc="30">
                <a:latin typeface="Verdana"/>
                <a:cs typeface="Verdana"/>
              </a:rPr>
              <a:t>е</a:t>
            </a:r>
            <a:r>
              <a:rPr dirty="0" sz="1400" spc="-40">
                <a:latin typeface="Verdana"/>
                <a:cs typeface="Verdana"/>
              </a:rPr>
              <a:t>т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65">
                <a:latin typeface="Verdana"/>
                <a:cs typeface="Verdana"/>
              </a:rPr>
              <a:t>й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80">
                <a:latin typeface="Verdana"/>
                <a:cs typeface="Verdana"/>
              </a:rPr>
              <a:t>м</a:t>
            </a:r>
            <a:r>
              <a:rPr dirty="0" sz="1400" spc="75">
                <a:latin typeface="Verdana"/>
                <a:cs typeface="Verdana"/>
              </a:rPr>
              <a:t>о</a:t>
            </a:r>
            <a:r>
              <a:rPr dirty="0" sz="1400" spc="15">
                <a:latin typeface="Verdana"/>
                <a:cs typeface="Verdana"/>
              </a:rPr>
              <a:t>л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40">
                <a:latin typeface="Verdana"/>
                <a:cs typeface="Verdana"/>
              </a:rPr>
              <a:t>д</a:t>
            </a:r>
            <a:r>
              <a:rPr dirty="0" sz="1400" spc="25">
                <a:latin typeface="Verdana"/>
                <a:cs typeface="Verdana"/>
              </a:rPr>
              <a:t>е</a:t>
            </a:r>
            <a:r>
              <a:rPr dirty="0" sz="1400" spc="40">
                <a:latin typeface="Verdana"/>
                <a:cs typeface="Verdana"/>
              </a:rPr>
              <a:t>ж</a:t>
            </a:r>
            <a:r>
              <a:rPr dirty="0" sz="1400" spc="65">
                <a:latin typeface="Verdana"/>
                <a:cs typeface="Verdana"/>
              </a:rPr>
              <a:t>и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95">
                <a:latin typeface="Tahoma"/>
                <a:cs typeface="Tahoma"/>
              </a:rPr>
              <a:t>2</a:t>
            </a:r>
            <a:r>
              <a:rPr dirty="0" sz="1400" spc="90">
                <a:latin typeface="Tahoma"/>
                <a:cs typeface="Tahoma"/>
              </a:rPr>
              <a:t>0</a:t>
            </a:r>
            <a:r>
              <a:rPr dirty="0" sz="1400" spc="25">
                <a:latin typeface="Tahoma"/>
                <a:cs typeface="Tahoma"/>
              </a:rPr>
              <a:t>23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20">
                <a:latin typeface="Verdana"/>
                <a:cs typeface="Verdana"/>
              </a:rPr>
              <a:t>го</a:t>
            </a:r>
            <a:r>
              <a:rPr dirty="0" sz="1400" spc="30">
                <a:latin typeface="Verdana"/>
                <a:cs typeface="Verdana"/>
              </a:rPr>
              <a:t>д</a:t>
            </a:r>
            <a:r>
              <a:rPr dirty="0" sz="1400" spc="-30">
                <a:latin typeface="Verdana"/>
                <a:cs typeface="Verdana"/>
              </a:rPr>
              <a:t>а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ahoma"/>
              <a:cs typeface="Tahoma"/>
            </a:endParaRPr>
          </a:p>
          <a:p>
            <a:pPr algn="just" marL="12700" marR="5715">
              <a:lnSpc>
                <a:spcPct val="97900"/>
              </a:lnSpc>
              <a:spcBef>
                <a:spcPts val="5"/>
              </a:spcBef>
            </a:pPr>
            <a:r>
              <a:rPr dirty="0" sz="1400" spc="50">
                <a:latin typeface="Verdana"/>
                <a:cs typeface="Verdana"/>
              </a:rPr>
              <a:t>Мероприятие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проводится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рамках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25">
                <a:latin typeface="Tahoma"/>
                <a:cs typeface="Tahoma"/>
              </a:rPr>
              <a:t>«</a:t>
            </a:r>
            <a:r>
              <a:rPr dirty="0" sz="1400" spc="25">
                <a:latin typeface="Verdana"/>
                <a:cs typeface="Verdana"/>
              </a:rPr>
              <a:t>дорожной</a:t>
            </a:r>
            <a:r>
              <a:rPr dirty="0" sz="1400" spc="-25">
                <a:latin typeface="Verdana"/>
                <a:cs typeface="Verdana"/>
              </a:rPr>
              <a:t> карты</a:t>
            </a:r>
            <a:r>
              <a:rPr dirty="0" sz="1400" spc="-25">
                <a:latin typeface="Tahoma"/>
                <a:cs typeface="Tahoma"/>
              </a:rPr>
              <a:t>»</a:t>
            </a:r>
            <a:r>
              <a:rPr dirty="0" sz="1400" spc="20">
                <a:latin typeface="Tahoma"/>
                <a:cs typeface="Tahoma"/>
              </a:rPr>
              <a:t> </a:t>
            </a:r>
            <a:r>
              <a:rPr dirty="0" sz="1400" spc="15">
                <a:latin typeface="Verdana"/>
                <a:cs typeface="Verdana"/>
              </a:rPr>
              <a:t>Стратегии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повышения </a:t>
            </a:r>
            <a:r>
              <a:rPr dirty="0" sz="1400" spc="25">
                <a:latin typeface="Verdana"/>
                <a:cs typeface="Verdana"/>
              </a:rPr>
              <a:t>финансовой </a:t>
            </a:r>
            <a:r>
              <a:rPr dirty="0" sz="1400" spc="30">
                <a:latin typeface="Verdana"/>
                <a:cs typeface="Verdana"/>
              </a:rPr>
              <a:t>грамотности </a:t>
            </a:r>
            <a:r>
              <a:rPr dirty="0" sz="1400" spc="15">
                <a:latin typeface="Verdana"/>
                <a:cs typeface="Verdana"/>
              </a:rPr>
              <a:t>в </a:t>
            </a:r>
            <a:r>
              <a:rPr dirty="0" sz="1400" spc="50">
                <a:latin typeface="Verdana"/>
                <a:cs typeface="Verdana"/>
              </a:rPr>
              <a:t>Российской Федерации 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на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Tahoma"/>
                <a:cs typeface="Tahoma"/>
              </a:rPr>
              <a:t>2017–2023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 spc="-15">
                <a:latin typeface="Verdana"/>
                <a:cs typeface="Verdana"/>
              </a:rPr>
              <a:t>годы</a:t>
            </a:r>
            <a:r>
              <a:rPr dirty="0" sz="1400" spc="-1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ahoma"/>
              <a:cs typeface="Tahoma"/>
            </a:endParaRPr>
          </a:p>
          <a:p>
            <a:pPr algn="just" marL="12700" marR="5080">
              <a:lnSpc>
                <a:spcPct val="99000"/>
              </a:lnSpc>
              <a:spcBef>
                <a:spcPts val="5"/>
              </a:spcBef>
            </a:pPr>
            <a:r>
              <a:rPr dirty="0" sz="1400" spc="70">
                <a:latin typeface="Verdana"/>
                <a:cs typeface="Verdana"/>
              </a:rPr>
              <a:t>ФГБУ</a:t>
            </a:r>
            <a:r>
              <a:rPr dirty="0" sz="1400" spc="75">
                <a:latin typeface="Verdana"/>
                <a:cs typeface="Verdana"/>
              </a:rPr>
              <a:t> </a:t>
            </a:r>
            <a:r>
              <a:rPr dirty="0" sz="1400" spc="-10">
                <a:latin typeface="Tahoma"/>
                <a:cs typeface="Tahoma"/>
              </a:rPr>
              <a:t>«</a:t>
            </a:r>
            <a:r>
              <a:rPr dirty="0" sz="1400" spc="-10">
                <a:latin typeface="Verdana"/>
                <a:cs typeface="Verdana"/>
              </a:rPr>
              <a:t>Научно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исследовательский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финансовый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институт</a:t>
            </a:r>
            <a:r>
              <a:rPr dirty="0" sz="1400" spc="-10">
                <a:latin typeface="Tahoma"/>
                <a:cs typeface="Tahoma"/>
              </a:rPr>
              <a:t>» 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35">
                <a:latin typeface="Verdana"/>
                <a:cs typeface="Verdana"/>
              </a:rPr>
              <a:t>Министерства</a:t>
            </a:r>
            <a:r>
              <a:rPr dirty="0" sz="1400" spc="4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финансов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Российской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Федерации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70">
                <a:latin typeface="Tahoma"/>
                <a:cs typeface="Tahoma"/>
              </a:rPr>
              <a:t>(</a:t>
            </a:r>
            <a:r>
              <a:rPr dirty="0" sz="1400" spc="70">
                <a:latin typeface="Verdana"/>
                <a:cs typeface="Verdana"/>
              </a:rPr>
              <a:t>НИФИ </a:t>
            </a:r>
            <a:r>
              <a:rPr dirty="0" sz="1400" spc="7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Минфина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России</a:t>
            </a:r>
            <a:r>
              <a:rPr dirty="0" sz="1400" spc="40">
                <a:latin typeface="Tahoma"/>
                <a:cs typeface="Tahoma"/>
              </a:rPr>
              <a:t>)</a:t>
            </a:r>
            <a:r>
              <a:rPr dirty="0" sz="1400" spc="-60">
                <a:latin typeface="Tahoma"/>
                <a:cs typeface="Tahoma"/>
              </a:rPr>
              <a:t> </a:t>
            </a:r>
            <a:r>
              <a:rPr dirty="0" sz="1400" spc="35">
                <a:latin typeface="Verdana"/>
                <a:cs typeface="Verdana"/>
              </a:rPr>
              <a:t>определен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качестве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координатора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Стратегии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с</a:t>
            </a:r>
            <a:r>
              <a:rPr dirty="0" sz="1400" spc="40">
                <a:latin typeface="Verdana"/>
                <a:cs typeface="Verdana"/>
              </a:rPr>
              <a:t>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с</a:t>
            </a:r>
            <a:r>
              <a:rPr dirty="0" sz="1400">
                <a:latin typeface="Verdana"/>
                <a:cs typeface="Verdana"/>
              </a:rPr>
              <a:t>т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85">
                <a:latin typeface="Verdana"/>
                <a:cs typeface="Verdana"/>
              </a:rPr>
              <a:t>р</a:t>
            </a:r>
            <a:r>
              <a:rPr dirty="0" sz="1400" spc="35">
                <a:latin typeface="Verdana"/>
                <a:cs typeface="Verdana"/>
              </a:rPr>
              <a:t>о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130">
                <a:latin typeface="Verdana"/>
                <a:cs typeface="Verdana"/>
              </a:rPr>
              <a:t>М</a:t>
            </a:r>
            <a:r>
              <a:rPr dirty="0" sz="1400" spc="95">
                <a:latin typeface="Verdana"/>
                <a:cs typeface="Verdana"/>
              </a:rPr>
              <a:t>и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-80">
                <a:latin typeface="Verdana"/>
                <a:cs typeface="Verdana"/>
              </a:rPr>
              <a:t>ф</a:t>
            </a:r>
            <a:r>
              <a:rPr dirty="0" sz="1400" spc="60">
                <a:latin typeface="Verdana"/>
                <a:cs typeface="Verdana"/>
              </a:rPr>
              <a:t>и</a:t>
            </a:r>
            <a:r>
              <a:rPr dirty="0" sz="1400" spc="50">
                <a:latin typeface="Verdana"/>
                <a:cs typeface="Verdana"/>
              </a:rPr>
              <a:t>н</a:t>
            </a:r>
            <a:r>
              <a:rPr dirty="0" sz="1400" spc="-25">
                <a:latin typeface="Verdana"/>
                <a:cs typeface="Verdana"/>
              </a:rPr>
              <a:t>а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95">
                <a:latin typeface="Verdana"/>
                <a:cs typeface="Verdana"/>
              </a:rPr>
              <a:t>Р</a:t>
            </a:r>
            <a:r>
              <a:rPr dirty="0" sz="1400" spc="90">
                <a:latin typeface="Verdana"/>
                <a:cs typeface="Verdana"/>
              </a:rPr>
              <a:t>о</a:t>
            </a:r>
            <a:r>
              <a:rPr dirty="0" sz="1400" spc="35">
                <a:latin typeface="Verdana"/>
                <a:cs typeface="Verdana"/>
              </a:rPr>
              <a:t>сс</a:t>
            </a:r>
            <a:r>
              <a:rPr dirty="0" sz="1400" spc="60">
                <a:latin typeface="Verdana"/>
                <a:cs typeface="Verdana"/>
              </a:rPr>
              <a:t>ии</a:t>
            </a:r>
            <a:r>
              <a:rPr dirty="0" sz="1400" spc="-13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ahoma"/>
              <a:cs typeface="Tahoma"/>
            </a:endParaRPr>
          </a:p>
          <a:p>
            <a:pPr algn="just" marL="12700" marR="5080">
              <a:lnSpc>
                <a:spcPct val="101400"/>
              </a:lnSpc>
              <a:spcBef>
                <a:spcPts val="5"/>
              </a:spcBef>
            </a:pPr>
            <a:r>
              <a:rPr dirty="0" sz="1400" spc="40">
                <a:latin typeface="Verdana"/>
                <a:cs typeface="Verdana"/>
              </a:rPr>
              <a:t>Положение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приведено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в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Приложении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 spc="-114">
                <a:latin typeface="Verdana"/>
                <a:cs typeface="Verdana"/>
              </a:rPr>
              <a:t>№</a:t>
            </a:r>
            <a:r>
              <a:rPr dirty="0" sz="1400" spc="-114">
                <a:latin typeface="Tahoma"/>
                <a:cs typeface="Tahoma"/>
              </a:rPr>
              <a:t>1</a:t>
            </a:r>
            <a:r>
              <a:rPr dirty="0" sz="1400" spc="-110">
                <a:latin typeface="Tahoma"/>
                <a:cs typeface="Tahoma"/>
              </a:rPr>
              <a:t> </a:t>
            </a:r>
            <a:r>
              <a:rPr dirty="0" sz="1400" spc="15">
                <a:latin typeface="Verdana"/>
                <a:cs typeface="Verdana"/>
              </a:rPr>
              <a:t>настоящего </a:t>
            </a:r>
            <a:r>
              <a:rPr dirty="0" sz="1400" spc="2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Руководства</a:t>
            </a:r>
            <a:r>
              <a:rPr dirty="0" sz="1400" spc="5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243" y="746252"/>
            <a:ext cx="3687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b="1">
                <a:solidFill>
                  <a:srgbClr val="EE7D00"/>
                </a:solidFill>
                <a:latin typeface="Verdana"/>
                <a:cs typeface="Verdana"/>
              </a:rPr>
              <a:t>ОРГ</a:t>
            </a:r>
            <a:r>
              <a:rPr dirty="0" sz="1800" spc="35" b="1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800" spc="-40" b="1">
                <a:solidFill>
                  <a:srgbClr val="EE7D00"/>
                </a:solidFill>
                <a:latin typeface="Verdana"/>
                <a:cs typeface="Verdana"/>
              </a:rPr>
              <a:t>Н</a:t>
            </a:r>
            <a:r>
              <a:rPr dirty="0" sz="1800" spc="-80" b="1">
                <a:solidFill>
                  <a:srgbClr val="EE7D00"/>
                </a:solidFill>
                <a:latin typeface="Verdana"/>
                <a:cs typeface="Verdana"/>
              </a:rPr>
              <a:t>И</a:t>
            </a:r>
            <a:r>
              <a:rPr dirty="0" sz="1800" spc="-75" b="1">
                <a:solidFill>
                  <a:srgbClr val="EE7D00"/>
                </a:solidFill>
                <a:latin typeface="Verdana"/>
                <a:cs typeface="Verdana"/>
              </a:rPr>
              <a:t>З</a:t>
            </a:r>
            <a:r>
              <a:rPr dirty="0" sz="1800" spc="35" b="1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800" spc="-25" b="1">
                <a:solidFill>
                  <a:srgbClr val="EE7D00"/>
                </a:solidFill>
                <a:latin typeface="Verdana"/>
                <a:cs typeface="Verdana"/>
              </a:rPr>
              <a:t>Ц</a:t>
            </a:r>
            <a:r>
              <a:rPr dirty="0" sz="1800" spc="-40" b="1">
                <a:solidFill>
                  <a:srgbClr val="EE7D00"/>
                </a:solidFill>
                <a:latin typeface="Verdana"/>
                <a:cs typeface="Verdana"/>
              </a:rPr>
              <a:t>ИО</a:t>
            </a:r>
            <a:r>
              <a:rPr dirty="0" sz="1800" spc="-35" b="1">
                <a:solidFill>
                  <a:srgbClr val="EE7D00"/>
                </a:solidFill>
                <a:latin typeface="Verdana"/>
                <a:cs typeface="Verdana"/>
              </a:rPr>
              <a:t>Н</a:t>
            </a:r>
            <a:r>
              <a:rPr dirty="0" sz="1800" spc="-40" b="1">
                <a:solidFill>
                  <a:srgbClr val="EE7D00"/>
                </a:solidFill>
                <a:latin typeface="Verdana"/>
                <a:cs typeface="Verdana"/>
              </a:rPr>
              <a:t>Н</a:t>
            </a:r>
            <a:r>
              <a:rPr dirty="0" sz="1800" spc="35" b="1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r>
              <a:rPr dirty="0" sz="1800" spc="-110" b="1">
                <a:solidFill>
                  <a:srgbClr val="EE7D00"/>
                </a:solidFill>
                <a:latin typeface="Verdana"/>
                <a:cs typeface="Verdana"/>
              </a:rPr>
              <a:t>Я</a:t>
            </a:r>
            <a:r>
              <a:rPr dirty="0" sz="1800" spc="-100" b="1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800" spc="5" b="1">
                <a:solidFill>
                  <a:srgbClr val="EE7D00"/>
                </a:solidFill>
                <a:latin typeface="Verdana"/>
                <a:cs typeface="Verdana"/>
              </a:rPr>
              <a:t>РА</a:t>
            </a:r>
            <a:r>
              <a:rPr dirty="0" sz="1800" spc="25" b="1">
                <a:solidFill>
                  <a:srgbClr val="EE7D00"/>
                </a:solidFill>
                <a:latin typeface="Verdana"/>
                <a:cs typeface="Verdana"/>
              </a:rPr>
              <a:t>М</a:t>
            </a:r>
            <a:r>
              <a:rPr dirty="0" sz="1800" spc="-65" b="1">
                <a:solidFill>
                  <a:srgbClr val="EE7D00"/>
                </a:solidFill>
                <a:latin typeface="Verdana"/>
                <a:cs typeface="Verdana"/>
              </a:rPr>
              <a:t>К</a:t>
            </a:r>
            <a:r>
              <a:rPr dirty="0" sz="1800" spc="40" b="1">
                <a:solidFill>
                  <a:srgbClr val="EE7D00"/>
                </a:solidFill>
                <a:latin typeface="Verdana"/>
                <a:cs typeface="Verdana"/>
              </a:rPr>
              <a:t>А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17447"/>
            <a:ext cx="621792" cy="10332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4237" y="5450902"/>
            <a:ext cx="5288808" cy="5240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2254" y="514603"/>
            <a:ext cx="1868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solidFill>
                  <a:srgbClr val="7030A0"/>
                </a:solidFill>
                <a:latin typeface="Verdana"/>
                <a:cs typeface="Verdana"/>
              </a:rPr>
              <a:t>ЛИ</a:t>
            </a:r>
            <a:r>
              <a:rPr dirty="0" sz="1800" spc="5" b="1">
                <a:solidFill>
                  <a:srgbClr val="7030A0"/>
                </a:solidFill>
                <a:latin typeface="Verdana"/>
                <a:cs typeface="Verdana"/>
              </a:rPr>
              <a:t>Ц</a:t>
            </a:r>
            <a:r>
              <a:rPr dirty="0" sz="1800" spc="10" b="1">
                <a:solidFill>
                  <a:srgbClr val="7030A0"/>
                </a:solidFill>
                <a:latin typeface="Verdana"/>
                <a:cs typeface="Verdana"/>
              </a:rPr>
              <a:t>А</a:t>
            </a:r>
            <a:r>
              <a:rPr dirty="0" sz="1800" spc="-105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Н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Д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80" b="1">
                <a:solidFill>
                  <a:srgbClr val="7030A0"/>
                </a:solidFill>
                <a:latin typeface="Verdana"/>
                <a:cs typeface="Verdana"/>
              </a:rPr>
              <a:t>ЛЬ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44296"/>
            <a:ext cx="542544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1583" y="3776471"/>
            <a:ext cx="1210055" cy="12100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6776" y="5138927"/>
            <a:ext cx="2000250" cy="543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dirty="0" sz="1100" spc="-55" b="1">
                <a:latin typeface="Verdana"/>
                <a:cs typeface="Verdana"/>
              </a:rPr>
              <a:t>Н</a:t>
            </a:r>
            <a:r>
              <a:rPr dirty="0" sz="1100" spc="-50" b="1">
                <a:latin typeface="Verdana"/>
                <a:cs typeface="Verdana"/>
              </a:rPr>
              <a:t>а</a:t>
            </a:r>
            <a:r>
              <a:rPr dirty="0" sz="1100" spc="10" b="1">
                <a:latin typeface="Verdana"/>
                <a:cs typeface="Verdana"/>
              </a:rPr>
              <a:t>д</a:t>
            </a:r>
            <a:r>
              <a:rPr dirty="0" sz="1100" spc="-20" b="1">
                <a:latin typeface="Verdana"/>
                <a:cs typeface="Verdana"/>
              </a:rPr>
              <a:t>е</a:t>
            </a:r>
            <a:r>
              <a:rPr dirty="0" sz="1100" spc="-100" b="1">
                <a:latin typeface="Verdana"/>
                <a:cs typeface="Verdana"/>
              </a:rPr>
              <a:t>ж</a:t>
            </a:r>
            <a:r>
              <a:rPr dirty="0" sz="1100" spc="10" b="1">
                <a:latin typeface="Verdana"/>
                <a:cs typeface="Verdana"/>
              </a:rPr>
              <a:t>д</a:t>
            </a:r>
            <a:r>
              <a:rPr dirty="0" sz="1100" spc="-75" b="1">
                <a:latin typeface="Verdana"/>
                <a:cs typeface="Verdana"/>
              </a:rPr>
              <a:t>а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Г</a:t>
            </a:r>
            <a:r>
              <a:rPr dirty="0" sz="1100" spc="-15" b="1">
                <a:latin typeface="Verdana"/>
                <a:cs typeface="Verdana"/>
              </a:rPr>
              <a:t>р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45" b="1">
                <a:latin typeface="Verdana"/>
                <a:cs typeface="Verdana"/>
              </a:rPr>
              <a:t>ш</a:t>
            </a:r>
            <a:r>
              <a:rPr dirty="0" sz="1100" spc="-20" b="1">
                <a:latin typeface="Verdana"/>
                <a:cs typeface="Verdana"/>
              </a:rPr>
              <a:t>е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10" b="1" i="1">
                <a:latin typeface="Verdana"/>
                <a:cs typeface="Verdana"/>
              </a:rPr>
              <a:t>,  </a:t>
            </a:r>
            <a:r>
              <a:rPr dirty="0" sz="1100" spc="5">
                <a:latin typeface="Verdana"/>
                <a:cs typeface="Verdana"/>
              </a:rPr>
              <a:t>гл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20">
                <a:latin typeface="Verdana"/>
                <a:cs typeface="Verdana"/>
              </a:rPr>
              <a:t>ы</a:t>
            </a:r>
            <a:r>
              <a:rPr dirty="0" sz="1100" spc="50">
                <a:latin typeface="Verdana"/>
                <a:cs typeface="Verdana"/>
              </a:rPr>
              <a:t>й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55">
                <a:latin typeface="Verdana"/>
                <a:cs typeface="Verdana"/>
              </a:rPr>
              <a:t>р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25">
                <a:latin typeface="Verdana"/>
                <a:cs typeface="Verdana"/>
              </a:rPr>
              <a:t>д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-20">
                <a:latin typeface="Verdana"/>
                <a:cs typeface="Verdana"/>
              </a:rPr>
              <a:t>к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65">
                <a:latin typeface="Verdana"/>
                <a:cs typeface="Verdana"/>
              </a:rPr>
              <a:t>р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55">
                <a:latin typeface="Verdana"/>
                <a:cs typeface="Verdana"/>
              </a:rPr>
              <a:t>р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10">
                <a:latin typeface="Verdana"/>
                <a:cs typeface="Verdana"/>
              </a:rPr>
              <a:t>л</a:t>
            </a:r>
            <a:r>
              <a:rPr dirty="0" sz="1100" spc="-15">
                <a:latin typeface="Verdana"/>
                <a:cs typeface="Verdana"/>
              </a:rPr>
              <a:t>а  </a:t>
            </a:r>
            <a:r>
              <a:rPr dirty="0" sz="1100" spc="5">
                <a:latin typeface="Verdana"/>
                <a:cs typeface="Verdana"/>
              </a:rPr>
              <a:t>моифинансы.рф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3247" y="1267967"/>
            <a:ext cx="1210055" cy="12100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444862" y="2742692"/>
            <a:ext cx="1868170" cy="76644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 spc="-10" b="1">
                <a:latin typeface="Verdana"/>
                <a:cs typeface="Verdana"/>
              </a:rPr>
              <a:t>М</a:t>
            </a:r>
            <a:r>
              <a:rPr dirty="0" sz="1200" spc="-5" b="1">
                <a:latin typeface="Verdana"/>
                <a:cs typeface="Verdana"/>
              </a:rPr>
              <a:t>и</a:t>
            </a:r>
            <a:r>
              <a:rPr dirty="0" sz="1200" spc="-95" b="1">
                <a:latin typeface="Verdana"/>
                <a:cs typeface="Verdana"/>
              </a:rPr>
              <a:t>х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55" b="1">
                <a:latin typeface="Verdana"/>
                <a:cs typeface="Verdana"/>
              </a:rPr>
              <a:t>л</a:t>
            </a:r>
            <a:r>
              <a:rPr dirty="0" sz="1200" spc="-75" b="1">
                <a:latin typeface="Verdana"/>
                <a:cs typeface="Verdana"/>
              </a:rPr>
              <a:t> </a:t>
            </a:r>
            <a:r>
              <a:rPr dirty="0" sz="1200" spc="-40" b="1">
                <a:latin typeface="Verdana"/>
                <a:cs typeface="Verdana"/>
              </a:rPr>
              <a:t>К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10" b="1">
                <a:latin typeface="Verdana"/>
                <a:cs typeface="Verdana"/>
              </a:rPr>
              <a:t>т</a:t>
            </a:r>
            <a:r>
              <a:rPr dirty="0" sz="1200" spc="-110" b="1">
                <a:latin typeface="Verdana"/>
                <a:cs typeface="Verdana"/>
              </a:rPr>
              <a:t>ю</a:t>
            </a:r>
            <a:r>
              <a:rPr dirty="0" sz="1200" spc="-30" b="1">
                <a:latin typeface="Verdana"/>
                <a:cs typeface="Verdana"/>
              </a:rPr>
              <a:t>к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70" b="1">
                <a:latin typeface="Verdana"/>
                <a:cs typeface="Verdana"/>
              </a:rPr>
              <a:t>в</a:t>
            </a:r>
            <a:r>
              <a:rPr dirty="0" sz="1200" spc="-60" b="1">
                <a:latin typeface="Tahoma"/>
                <a:cs typeface="Tahoma"/>
              </a:rPr>
              <a:t>,  </a:t>
            </a:r>
            <a:r>
              <a:rPr dirty="0" sz="1200" spc="-10">
                <a:latin typeface="Verdana"/>
                <a:cs typeface="Verdana"/>
              </a:rPr>
              <a:t>з</a:t>
            </a:r>
            <a:r>
              <a:rPr dirty="0" sz="1200" spc="-10">
                <a:latin typeface="Verdana"/>
                <a:cs typeface="Verdana"/>
              </a:rPr>
              <a:t>а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0">
                <a:latin typeface="Verdana"/>
                <a:cs typeface="Verdana"/>
              </a:rPr>
              <a:t>ь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30">
                <a:latin typeface="Verdana"/>
                <a:cs typeface="Verdana"/>
              </a:rPr>
              <a:t>М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20">
                <a:latin typeface="Verdana"/>
                <a:cs typeface="Verdana"/>
              </a:rPr>
              <a:t>а  </a:t>
            </a:r>
            <a:r>
              <a:rPr dirty="0" sz="1200" spc="-10">
                <a:latin typeface="Verdana"/>
                <a:cs typeface="Verdana"/>
              </a:rPr>
              <a:t>фи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20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сс</a:t>
            </a:r>
            <a:r>
              <a:rPr dirty="0" sz="1200" spc="50">
                <a:latin typeface="Verdana"/>
                <a:cs typeface="Verdana"/>
              </a:rPr>
              <a:t>ий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40">
                <a:latin typeface="Verdana"/>
                <a:cs typeface="Verdana"/>
              </a:rPr>
              <a:t>й  </a:t>
            </a:r>
            <a:r>
              <a:rPr dirty="0" sz="1200" spc="40">
                <a:latin typeface="Verdana"/>
                <a:cs typeface="Verdana"/>
              </a:rPr>
              <a:t>Федерации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8096" y="1264919"/>
            <a:ext cx="1210055" cy="12100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260778" y="2831083"/>
            <a:ext cx="2077720" cy="754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05"/>
              </a:spcBef>
            </a:pPr>
            <a:r>
              <a:rPr dirty="0" sz="1200" spc="-5" b="1">
                <a:latin typeface="Verdana"/>
                <a:cs typeface="Verdana"/>
              </a:rPr>
              <a:t>Ан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75" b="1">
                <a:latin typeface="Verdana"/>
                <a:cs typeface="Verdana"/>
              </a:rPr>
              <a:t> </a:t>
            </a:r>
            <a:r>
              <a:rPr dirty="0" sz="1200" spc="-55" b="1">
                <a:latin typeface="Verdana"/>
                <a:cs typeface="Verdana"/>
              </a:rPr>
              <a:t>Х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10" b="1">
                <a:latin typeface="Verdana"/>
                <a:cs typeface="Verdana"/>
              </a:rPr>
              <a:t>р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10" b="1">
                <a:latin typeface="Verdana"/>
                <a:cs typeface="Verdana"/>
              </a:rPr>
              <a:t>с</a:t>
            </a:r>
            <a:r>
              <a:rPr dirty="0" sz="1200" spc="-114">
                <a:latin typeface="Tahoma"/>
                <a:cs typeface="Tahoma"/>
              </a:rPr>
              <a:t>,  </a:t>
            </a:r>
            <a:r>
              <a:rPr dirty="0" sz="1200" spc="15">
                <a:latin typeface="Verdana"/>
                <a:cs typeface="Verdana"/>
              </a:rPr>
              <a:t>р</a:t>
            </a:r>
            <a:r>
              <a:rPr dirty="0" sz="1200" spc="20">
                <a:latin typeface="Verdana"/>
                <a:cs typeface="Verdana"/>
              </a:rPr>
              <a:t>у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0">
                <a:latin typeface="Verdana"/>
                <a:cs typeface="Verdana"/>
              </a:rPr>
              <a:t>ь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50">
                <a:latin typeface="Verdana"/>
                <a:cs typeface="Verdana"/>
              </a:rPr>
              <a:t>Д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р</a:t>
            </a:r>
            <a:r>
              <a:rPr dirty="0" sz="1200" spc="45">
                <a:latin typeface="Verdana"/>
                <a:cs typeface="Verdana"/>
              </a:rPr>
              <a:t>е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45">
                <a:latin typeface="Verdana"/>
                <a:cs typeface="Verdana"/>
              </a:rPr>
              <a:t>ц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40">
                <a:latin typeface="Verdana"/>
                <a:cs typeface="Verdana"/>
              </a:rPr>
              <a:t>и  </a:t>
            </a:r>
            <a:r>
              <a:rPr dirty="0" sz="1200" spc="-10">
                <a:latin typeface="Verdana"/>
                <a:cs typeface="Verdana"/>
              </a:rPr>
              <a:t>фи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0">
                <a:latin typeface="Verdana"/>
                <a:cs typeface="Verdana"/>
              </a:rPr>
              <a:t>во</a:t>
            </a:r>
            <a:r>
              <a:rPr dirty="0" sz="1200" spc="55">
                <a:latin typeface="Verdana"/>
                <a:cs typeface="Verdana"/>
              </a:rPr>
              <a:t>й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г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40">
                <a:latin typeface="Verdana"/>
                <a:cs typeface="Verdana"/>
              </a:rPr>
              <a:t>и  </a:t>
            </a:r>
            <a:r>
              <a:rPr dirty="0" sz="1200" spc="90">
                <a:latin typeface="Verdana"/>
                <a:cs typeface="Verdana"/>
              </a:rPr>
              <a:t>НИФИ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8685" y="9823704"/>
            <a:ext cx="2209800" cy="543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dirty="0" sz="1100" spc="-10" b="1">
                <a:latin typeface="Verdana"/>
                <a:cs typeface="Verdana"/>
              </a:rPr>
              <a:t>Ан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75" b="1">
                <a:latin typeface="Verdana"/>
                <a:cs typeface="Verdana"/>
              </a:rPr>
              <a:t>а</a:t>
            </a:r>
            <a:r>
              <a:rPr dirty="0" sz="1100" spc="-65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Г</a:t>
            </a:r>
            <a:r>
              <a:rPr dirty="0" sz="1100" spc="-15" b="1">
                <a:latin typeface="Verdana"/>
                <a:cs typeface="Verdana"/>
              </a:rPr>
              <a:t>р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20" b="1">
                <a:latin typeface="Verdana"/>
                <a:cs typeface="Verdana"/>
              </a:rPr>
              <a:t>м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70">
                <a:latin typeface="Verdana"/>
                <a:cs typeface="Verdana"/>
              </a:rPr>
              <a:t>,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70">
                <a:latin typeface="Verdana"/>
                <a:cs typeface="Verdana"/>
              </a:rPr>
              <a:t>ф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25">
                <a:latin typeface="Verdana"/>
                <a:cs typeface="Verdana"/>
              </a:rPr>
              <a:t>о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-20">
                <a:latin typeface="Verdana"/>
                <a:cs typeface="Verdana"/>
              </a:rPr>
              <a:t>ы</a:t>
            </a:r>
            <a:r>
              <a:rPr dirty="0" sz="1100" spc="35">
                <a:latin typeface="Verdana"/>
                <a:cs typeface="Verdana"/>
              </a:rPr>
              <a:t>й  </a:t>
            </a:r>
            <a:r>
              <a:rPr dirty="0" sz="1100">
                <a:latin typeface="Verdana"/>
                <a:cs typeface="Verdana"/>
              </a:rPr>
              <a:t>к</a:t>
            </a:r>
            <a:r>
              <a:rPr dirty="0" sz="1100" spc="10">
                <a:latin typeface="Verdana"/>
                <a:cs typeface="Verdana"/>
              </a:rPr>
              <a:t>о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20">
                <a:latin typeface="Verdana"/>
                <a:cs typeface="Verdana"/>
              </a:rPr>
              <a:t>у</a:t>
            </a:r>
            <a:r>
              <a:rPr dirty="0" sz="1100" spc="-15">
                <a:latin typeface="Verdana"/>
                <a:cs typeface="Verdana"/>
              </a:rPr>
              <a:t>л</a:t>
            </a:r>
            <a:r>
              <a:rPr dirty="0" sz="1100" spc="-5">
                <a:latin typeface="Verdana"/>
                <a:cs typeface="Verdana"/>
              </a:rPr>
              <a:t>ь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50">
                <a:latin typeface="Verdana"/>
                <a:cs typeface="Verdana"/>
              </a:rPr>
              <a:t>и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-30">
                <a:latin typeface="Verdana"/>
                <a:cs typeface="Verdana"/>
              </a:rPr>
              <a:t>к</a:t>
            </a:r>
            <a:r>
              <a:rPr dirty="0" sz="1100" spc="-20">
                <a:latin typeface="Verdana"/>
                <a:cs typeface="Verdana"/>
              </a:rPr>
              <a:t>т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>
                <a:latin typeface="Verdana"/>
                <a:cs typeface="Verdana"/>
              </a:rPr>
              <a:t>кую</a:t>
            </a:r>
            <a:r>
              <a:rPr dirty="0" sz="1100" spc="5">
                <a:latin typeface="Verdana"/>
                <a:cs typeface="Verdana"/>
              </a:rPr>
              <a:t>щ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35">
                <a:latin typeface="Verdana"/>
                <a:cs typeface="Verdana"/>
              </a:rPr>
              <a:t>й  </a:t>
            </a:r>
            <a:r>
              <a:rPr dirty="0" sz="1100" spc="25">
                <a:latin typeface="Verdana"/>
                <a:cs typeface="Verdana"/>
              </a:rPr>
              <a:t>инвестор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883" y="9750552"/>
            <a:ext cx="1544320" cy="543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dirty="0" sz="1100" spc="-30" b="1">
                <a:latin typeface="Verdana"/>
                <a:cs typeface="Verdana"/>
              </a:rPr>
              <a:t>К</a:t>
            </a:r>
            <a:r>
              <a:rPr dirty="0" sz="1100" spc="-30" b="1">
                <a:latin typeface="Verdana"/>
                <a:cs typeface="Verdana"/>
              </a:rPr>
              <a:t>с</a:t>
            </a:r>
            <a:r>
              <a:rPr dirty="0" sz="1100" spc="-20" b="1">
                <a:latin typeface="Verdana"/>
                <a:cs typeface="Verdana"/>
              </a:rPr>
              <a:t>е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60" b="1">
                <a:latin typeface="Verdana"/>
                <a:cs typeface="Verdana"/>
              </a:rPr>
              <a:t>я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40" b="1">
                <a:latin typeface="Verdana"/>
                <a:cs typeface="Verdana"/>
              </a:rPr>
              <a:t>П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0" b="1">
                <a:latin typeface="Verdana"/>
                <a:cs typeface="Verdana"/>
              </a:rPr>
              <a:t>д</a:t>
            </a:r>
            <a:r>
              <a:rPr dirty="0" sz="1100" spc="-5" b="1">
                <a:latin typeface="Verdana"/>
                <a:cs typeface="Verdana"/>
              </a:rPr>
              <a:t>е</a:t>
            </a:r>
            <a:r>
              <a:rPr dirty="0" sz="1100" spc="-15" b="1">
                <a:latin typeface="Verdana"/>
                <a:cs typeface="Verdana"/>
              </a:rPr>
              <a:t>р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65">
                <a:latin typeface="Verdana"/>
                <a:cs typeface="Verdana"/>
              </a:rPr>
              <a:t>,  </a:t>
            </a:r>
            <a:r>
              <a:rPr dirty="0" sz="1100" spc="-10">
                <a:latin typeface="Verdana"/>
                <a:cs typeface="Verdana"/>
              </a:rPr>
              <a:t>ф</a:t>
            </a:r>
            <a:r>
              <a:rPr dirty="0" sz="1100">
                <a:latin typeface="Verdana"/>
                <a:cs typeface="Verdana"/>
              </a:rPr>
              <a:t>и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15">
                <a:latin typeface="Verdana"/>
                <a:cs typeface="Verdana"/>
              </a:rPr>
              <a:t>ы</a:t>
            </a:r>
            <a:r>
              <a:rPr dirty="0" sz="1100" spc="15">
                <a:latin typeface="Verdana"/>
                <a:cs typeface="Verdana"/>
              </a:rPr>
              <a:t>й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45">
                <a:latin typeface="Verdana"/>
                <a:cs typeface="Verdana"/>
              </a:rPr>
              <a:t>б</a:t>
            </a:r>
            <a:r>
              <a:rPr dirty="0" sz="1100" spc="10">
                <a:latin typeface="Verdana"/>
                <a:cs typeface="Verdana"/>
              </a:rPr>
              <a:t>л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>
                <a:latin typeface="Verdana"/>
                <a:cs typeface="Verdana"/>
              </a:rPr>
              <a:t>г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-165">
                <a:latin typeface="Verdana"/>
                <a:cs typeface="Verdana"/>
              </a:rPr>
              <a:t>,  </a:t>
            </a:r>
            <a:r>
              <a:rPr dirty="0" sz="1100" spc="15">
                <a:latin typeface="Verdana"/>
                <a:cs typeface="Verdana"/>
              </a:rPr>
              <a:t>журналист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26518" y="9750552"/>
            <a:ext cx="1695450" cy="543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dirty="0" sz="1100" spc="-20" b="1">
                <a:latin typeface="Verdana"/>
                <a:cs typeface="Verdana"/>
              </a:rPr>
              <a:t>А</a:t>
            </a:r>
            <a:r>
              <a:rPr dirty="0" sz="1100" spc="-15" b="1">
                <a:latin typeface="Verdana"/>
                <a:cs typeface="Verdana"/>
              </a:rPr>
              <a:t>л</a:t>
            </a:r>
            <a:r>
              <a:rPr dirty="0" sz="1100" spc="-25" b="1">
                <a:latin typeface="Verdana"/>
                <a:cs typeface="Verdana"/>
              </a:rPr>
              <a:t>е</a:t>
            </a:r>
            <a:r>
              <a:rPr dirty="0" sz="1100" spc="-45" b="1">
                <a:latin typeface="Verdana"/>
                <a:cs typeface="Verdana"/>
              </a:rPr>
              <a:t>к</a:t>
            </a:r>
            <a:r>
              <a:rPr dirty="0" sz="1100" spc="-15" b="1">
                <a:latin typeface="Verdana"/>
                <a:cs typeface="Verdana"/>
              </a:rPr>
              <a:t>с</a:t>
            </a:r>
            <a:r>
              <a:rPr dirty="0" sz="1100" spc="-25" b="1">
                <a:latin typeface="Verdana"/>
                <a:cs typeface="Verdana"/>
              </a:rPr>
              <a:t>е</a:t>
            </a:r>
            <a:r>
              <a:rPr dirty="0" sz="1100" spc="-15" b="1">
                <a:latin typeface="Verdana"/>
                <a:cs typeface="Verdana"/>
              </a:rPr>
              <a:t>й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10" b="1">
                <a:latin typeface="Verdana"/>
                <a:cs typeface="Verdana"/>
              </a:rPr>
              <a:t>Р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10" b="1">
                <a:latin typeface="Verdana"/>
                <a:cs typeface="Verdana"/>
              </a:rPr>
              <a:t>д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165">
                <a:latin typeface="Verdana"/>
                <a:cs typeface="Verdana"/>
              </a:rPr>
              <a:t>,  </a:t>
            </a:r>
            <a:r>
              <a:rPr dirty="0" sz="1100" spc="-10">
                <a:latin typeface="Verdana"/>
                <a:cs typeface="Verdana"/>
              </a:rPr>
              <a:t>ф</a:t>
            </a:r>
            <a:r>
              <a:rPr dirty="0" sz="1100">
                <a:latin typeface="Verdana"/>
                <a:cs typeface="Verdana"/>
              </a:rPr>
              <a:t>и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15">
                <a:latin typeface="Verdana"/>
                <a:cs typeface="Verdana"/>
              </a:rPr>
              <a:t>ы</a:t>
            </a:r>
            <a:r>
              <a:rPr dirty="0" sz="1100" spc="15">
                <a:latin typeface="Verdana"/>
                <a:cs typeface="Verdana"/>
              </a:rPr>
              <a:t>й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5">
                <a:latin typeface="Verdana"/>
                <a:cs typeface="Verdana"/>
              </a:rPr>
              <a:t>С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-10">
                <a:latin typeface="Verdana"/>
                <a:cs typeface="Verdana"/>
              </a:rPr>
              <a:t>к  </a:t>
            </a:r>
            <a:r>
              <a:rPr dirty="0" sz="1100">
                <a:latin typeface="Verdana"/>
                <a:cs typeface="Verdana"/>
              </a:rPr>
              <a:t>Г</a:t>
            </a:r>
            <a:r>
              <a:rPr dirty="0" sz="1100" spc="5">
                <a:latin typeface="Verdana"/>
                <a:cs typeface="Verdana"/>
              </a:rPr>
              <a:t>л</a:t>
            </a:r>
            <a:r>
              <a:rPr dirty="0" sz="1100" spc="-10">
                <a:latin typeface="Verdana"/>
                <a:cs typeface="Verdana"/>
              </a:rPr>
              <a:t>а</a:t>
            </a:r>
            <a:r>
              <a:rPr dirty="0" sz="1100" spc="-5">
                <a:latin typeface="Verdana"/>
                <a:cs typeface="Verdana"/>
              </a:rPr>
              <a:t>в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5">
                <a:latin typeface="Verdana"/>
                <a:cs typeface="Verdana"/>
              </a:rPr>
              <a:t>С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50">
                <a:latin typeface="Verdana"/>
                <a:cs typeface="Verdana"/>
              </a:rPr>
              <a:t>й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695" y="8284464"/>
            <a:ext cx="1210056" cy="123139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04103" y="8397239"/>
            <a:ext cx="1319783" cy="12374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08376" y="8482583"/>
            <a:ext cx="1319784" cy="11734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896303" y="5148071"/>
            <a:ext cx="1917700" cy="543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dirty="0" sz="1100" spc="-30" b="1">
                <a:latin typeface="Verdana"/>
                <a:cs typeface="Verdana"/>
              </a:rPr>
              <a:t>Е</a:t>
            </a:r>
            <a:r>
              <a:rPr dirty="0" sz="1100" spc="-35" b="1">
                <a:latin typeface="Verdana"/>
                <a:cs typeface="Verdana"/>
              </a:rPr>
              <a:t>к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0" b="1">
                <a:latin typeface="Verdana"/>
                <a:cs typeface="Verdana"/>
              </a:rPr>
              <a:t>т</a:t>
            </a:r>
            <a:r>
              <a:rPr dirty="0" sz="1100" spc="-25" b="1">
                <a:latin typeface="Verdana"/>
                <a:cs typeface="Verdana"/>
              </a:rPr>
              <a:t>е</a:t>
            </a:r>
            <a:r>
              <a:rPr dirty="0" sz="1100" spc="-15" b="1">
                <a:latin typeface="Verdana"/>
                <a:cs typeface="Verdana"/>
              </a:rPr>
              <a:t>р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75" b="1">
                <a:latin typeface="Verdana"/>
                <a:cs typeface="Verdana"/>
              </a:rPr>
              <a:t>а</a:t>
            </a:r>
            <a:r>
              <a:rPr dirty="0" sz="1100" spc="-65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Л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15" b="1">
                <a:latin typeface="Verdana"/>
                <a:cs typeface="Verdana"/>
              </a:rPr>
              <a:t>р</a:t>
            </a:r>
            <a:r>
              <a:rPr dirty="0" sz="1100" spc="-25" b="1">
                <a:latin typeface="Verdana"/>
                <a:cs typeface="Verdana"/>
              </a:rPr>
              <a:t>е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5" b="1">
                <a:latin typeface="Verdana"/>
                <a:cs typeface="Verdana"/>
              </a:rPr>
              <a:t>а</a:t>
            </a:r>
            <a:r>
              <a:rPr dirty="0" sz="1100" spc="-165">
                <a:latin typeface="Verdana"/>
                <a:cs typeface="Verdana"/>
              </a:rPr>
              <a:t>,  </a:t>
            </a:r>
            <a:r>
              <a:rPr dirty="0" sz="1100">
                <a:latin typeface="Verdana"/>
                <a:cs typeface="Verdana"/>
              </a:rPr>
              <a:t>эк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50">
                <a:latin typeface="Verdana"/>
                <a:cs typeface="Verdana"/>
              </a:rPr>
              <a:t>Д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15">
                <a:latin typeface="Verdana"/>
                <a:cs typeface="Verdana"/>
              </a:rPr>
              <a:t>а  </a:t>
            </a:r>
            <a:r>
              <a:rPr dirty="0" sz="1100" spc="-10">
                <a:latin typeface="Verdana"/>
                <a:cs typeface="Verdana"/>
              </a:rPr>
              <a:t>ф</a:t>
            </a:r>
            <a:r>
              <a:rPr dirty="0" sz="1100">
                <a:latin typeface="Verdana"/>
                <a:cs typeface="Verdana"/>
              </a:rPr>
              <a:t>и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0">
                <a:latin typeface="Verdana"/>
                <a:cs typeface="Verdana"/>
              </a:rPr>
              <a:t>в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г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25">
                <a:latin typeface="Verdana"/>
                <a:cs typeface="Verdana"/>
              </a:rPr>
              <a:t>д</a:t>
            </a:r>
            <a:r>
              <a:rPr dirty="0" sz="1100" spc="-20">
                <a:latin typeface="Verdana"/>
                <a:cs typeface="Verdana"/>
              </a:rPr>
              <a:t>а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130">
                <a:latin typeface="Verdana"/>
                <a:cs typeface="Verdana"/>
              </a:rPr>
              <a:t>М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20">
                <a:latin typeface="Verdana"/>
                <a:cs typeface="Verdana"/>
              </a:rPr>
              <a:t>к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-15">
                <a:latin typeface="Verdana"/>
                <a:cs typeface="Verdana"/>
              </a:rPr>
              <a:t>ы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59607" y="3761232"/>
            <a:ext cx="1286256" cy="12100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38215" y="3782567"/>
            <a:ext cx="1066799" cy="10668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262115" y="4995671"/>
            <a:ext cx="2204085" cy="104076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70"/>
              </a:spcBef>
            </a:pPr>
            <a:r>
              <a:rPr dirty="0" sz="1100" spc="-35" b="1">
                <a:latin typeface="Verdana"/>
                <a:cs typeface="Verdana"/>
              </a:rPr>
              <a:t>М</a:t>
            </a:r>
            <a:r>
              <a:rPr dirty="0" sz="1100" spc="-30" b="1">
                <a:latin typeface="Verdana"/>
                <a:cs typeface="Verdana"/>
              </a:rPr>
              <a:t>а</a:t>
            </a:r>
            <a:r>
              <a:rPr dirty="0" sz="1100" spc="-15" b="1">
                <a:latin typeface="Verdana"/>
                <a:cs typeface="Verdana"/>
              </a:rPr>
              <a:t>р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60" b="1">
                <a:latin typeface="Verdana"/>
                <a:cs typeface="Verdana"/>
              </a:rPr>
              <a:t>я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15" b="1">
                <a:latin typeface="Verdana"/>
                <a:cs typeface="Verdana"/>
              </a:rPr>
              <a:t>О</a:t>
            </a:r>
            <a:r>
              <a:rPr dirty="0" sz="1100" spc="-35" b="1">
                <a:latin typeface="Verdana"/>
                <a:cs typeface="Verdana"/>
              </a:rPr>
              <a:t>б</a:t>
            </a:r>
            <a:r>
              <a:rPr dirty="0" sz="1100" spc="-50" b="1">
                <a:latin typeface="Verdana"/>
                <a:cs typeface="Verdana"/>
              </a:rPr>
              <a:t>у</a:t>
            </a:r>
            <a:r>
              <a:rPr dirty="0" sz="1100" spc="-90" b="1">
                <a:latin typeface="Verdana"/>
                <a:cs typeface="Verdana"/>
              </a:rPr>
              <a:t>х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40" b="1">
                <a:latin typeface="Verdana"/>
                <a:cs typeface="Verdana"/>
              </a:rPr>
              <a:t>в</a:t>
            </a:r>
            <a:r>
              <a:rPr dirty="0" sz="1100" spc="-40" b="1">
                <a:latin typeface="Verdana"/>
                <a:cs typeface="Verdana"/>
              </a:rPr>
              <a:t>с</a:t>
            </a:r>
            <a:r>
              <a:rPr dirty="0" sz="1100" spc="-45" b="1">
                <a:latin typeface="Verdana"/>
                <a:cs typeface="Verdana"/>
              </a:rPr>
              <a:t>к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65" b="1">
                <a:latin typeface="Verdana"/>
                <a:cs typeface="Verdana"/>
              </a:rPr>
              <a:t>я</a:t>
            </a:r>
            <a:r>
              <a:rPr dirty="0" sz="1100" spc="-165">
                <a:latin typeface="Verdana"/>
                <a:cs typeface="Verdana"/>
              </a:rPr>
              <a:t>,  </a:t>
            </a:r>
            <a:r>
              <a:rPr dirty="0" sz="1100" spc="5">
                <a:latin typeface="Verdana"/>
                <a:cs typeface="Verdana"/>
              </a:rPr>
              <a:t>на</a:t>
            </a:r>
            <a:r>
              <a:rPr dirty="0" sz="1100" spc="-10">
                <a:latin typeface="Verdana"/>
                <a:cs typeface="Verdana"/>
              </a:rPr>
              <a:t>ч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10">
                <a:latin typeface="Verdana"/>
                <a:cs typeface="Verdana"/>
              </a:rPr>
              <a:t>л</a:t>
            </a:r>
            <a:r>
              <a:rPr dirty="0" sz="1100" spc="-5">
                <a:latin typeface="Verdana"/>
                <a:cs typeface="Verdana"/>
              </a:rPr>
              <a:t>ь</a:t>
            </a:r>
            <a:r>
              <a:rPr dirty="0" sz="1100" spc="40">
                <a:latin typeface="Verdana"/>
                <a:cs typeface="Verdana"/>
              </a:rPr>
              <a:t>н</a:t>
            </a:r>
            <a:r>
              <a:rPr dirty="0" sz="1100" spc="50">
                <a:latin typeface="Verdana"/>
                <a:cs typeface="Verdana"/>
              </a:rPr>
              <a:t>и</a:t>
            </a:r>
            <a:r>
              <a:rPr dirty="0" sz="1100" spc="-15">
                <a:latin typeface="Verdana"/>
                <a:cs typeface="Verdana"/>
              </a:rPr>
              <a:t>к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70">
                <a:latin typeface="Verdana"/>
                <a:cs typeface="Verdana"/>
              </a:rPr>
              <a:t>У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20">
                <a:latin typeface="Verdana"/>
                <a:cs typeface="Verdana"/>
              </a:rPr>
              <a:t>ра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10">
                <a:latin typeface="Verdana"/>
                <a:cs typeface="Verdana"/>
              </a:rPr>
              <a:t>л</a:t>
            </a:r>
            <a:r>
              <a:rPr dirty="0" sz="1100" spc="30">
                <a:latin typeface="Verdana"/>
                <a:cs typeface="Verdana"/>
              </a:rPr>
              <a:t>ен</a:t>
            </a:r>
            <a:r>
              <a:rPr dirty="0" sz="1100" spc="45">
                <a:latin typeface="Verdana"/>
                <a:cs typeface="Verdana"/>
              </a:rPr>
              <a:t>и</a:t>
            </a:r>
            <a:r>
              <a:rPr dirty="0" sz="1100" spc="5">
                <a:latin typeface="Verdana"/>
                <a:cs typeface="Verdana"/>
              </a:rPr>
              <a:t>я  </a:t>
            </a:r>
            <a:r>
              <a:rPr dirty="0" sz="1100" spc="15">
                <a:latin typeface="Verdana"/>
                <a:cs typeface="Verdana"/>
              </a:rPr>
              <a:t>го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45">
                <a:latin typeface="Verdana"/>
                <a:cs typeface="Verdana"/>
              </a:rPr>
              <a:t>у</a:t>
            </a:r>
            <a:r>
              <a:rPr dirty="0" sz="1100" spc="25">
                <a:latin typeface="Verdana"/>
                <a:cs typeface="Verdana"/>
              </a:rPr>
              <a:t>д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55">
                <a:latin typeface="Verdana"/>
                <a:cs typeface="Verdana"/>
              </a:rPr>
              <a:t>р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30">
                <a:latin typeface="Verdana"/>
                <a:cs typeface="Verdana"/>
              </a:rPr>
              <a:t>нн</a:t>
            </a:r>
            <a:r>
              <a:rPr dirty="0" sz="1100" spc="-20">
                <a:latin typeface="Verdana"/>
                <a:cs typeface="Verdana"/>
              </a:rPr>
              <a:t>ы</a:t>
            </a:r>
            <a:r>
              <a:rPr dirty="0" sz="1100" spc="-75">
                <a:latin typeface="Verdana"/>
                <a:cs typeface="Verdana"/>
              </a:rPr>
              <a:t>х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55">
                <a:latin typeface="Verdana"/>
                <a:cs typeface="Verdana"/>
              </a:rPr>
              <a:t>р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30">
                <a:latin typeface="Verdana"/>
                <a:cs typeface="Verdana"/>
              </a:rPr>
              <a:t>г</a:t>
            </a:r>
            <a:r>
              <a:rPr dirty="0" sz="1100" spc="30">
                <a:latin typeface="Verdana"/>
                <a:cs typeface="Verdana"/>
              </a:rPr>
              <a:t>р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100">
                <a:latin typeface="Verdana"/>
                <a:cs typeface="Verdana"/>
              </a:rPr>
              <a:t>м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35">
                <a:latin typeface="Verdana"/>
                <a:cs typeface="Verdana"/>
              </a:rPr>
              <a:t>и  </a:t>
            </a:r>
            <a:r>
              <a:rPr dirty="0" sz="1100" spc="30">
                <a:latin typeface="Verdana"/>
                <a:cs typeface="Verdana"/>
              </a:rPr>
              <a:t>ре</a:t>
            </a:r>
            <a:r>
              <a:rPr dirty="0" sz="1100" spc="25">
                <a:latin typeface="Verdana"/>
                <a:cs typeface="Verdana"/>
              </a:rPr>
              <a:t>г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5">
                <a:latin typeface="Verdana"/>
                <a:cs typeface="Verdana"/>
              </a:rPr>
              <a:t>на</a:t>
            </a:r>
            <a:r>
              <a:rPr dirty="0" sz="1100" spc="15">
                <a:latin typeface="Verdana"/>
                <a:cs typeface="Verdana"/>
              </a:rPr>
              <a:t>л</a:t>
            </a:r>
            <a:r>
              <a:rPr dirty="0" sz="1100" spc="-5">
                <a:latin typeface="Verdana"/>
                <a:cs typeface="Verdana"/>
              </a:rPr>
              <a:t>ь</a:t>
            </a:r>
            <a:r>
              <a:rPr dirty="0" sz="1100" spc="10">
                <a:latin typeface="Verdana"/>
                <a:cs typeface="Verdana"/>
              </a:rPr>
              <a:t>ны</a:t>
            </a:r>
            <a:r>
              <a:rPr dirty="0" sz="1100" spc="-75">
                <a:latin typeface="Verdana"/>
                <a:cs typeface="Verdana"/>
              </a:rPr>
              <a:t>х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45">
                <a:latin typeface="Verdana"/>
                <a:cs typeface="Verdana"/>
              </a:rPr>
              <a:t>р</a:t>
            </a:r>
            <a:r>
              <a:rPr dirty="0" sz="1100" spc="45">
                <a:latin typeface="Verdana"/>
                <a:cs typeface="Verdana"/>
              </a:rPr>
              <a:t>о</a:t>
            </a:r>
            <a:r>
              <a:rPr dirty="0" sz="1100">
                <a:latin typeface="Verdana"/>
                <a:cs typeface="Verdana"/>
              </a:rPr>
              <a:t>ек</a:t>
            </a:r>
            <a:r>
              <a:rPr dirty="0" sz="1100" spc="-25">
                <a:latin typeface="Verdana"/>
                <a:cs typeface="Verdana"/>
              </a:rPr>
              <a:t>т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0">
                <a:latin typeface="Verdana"/>
                <a:cs typeface="Verdana"/>
              </a:rPr>
              <a:t>в  </a:t>
            </a:r>
            <a:r>
              <a:rPr dirty="0" sz="1100" spc="40">
                <a:latin typeface="Verdana"/>
                <a:cs typeface="Verdana"/>
              </a:rPr>
              <a:t>Д</a:t>
            </a:r>
            <a:r>
              <a:rPr dirty="0" sz="1100" spc="25">
                <a:latin typeface="Verdana"/>
                <a:cs typeface="Verdana"/>
              </a:rPr>
              <a:t>е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15">
                <a:latin typeface="Verdana"/>
                <a:cs typeface="Verdana"/>
              </a:rPr>
              <a:t>е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20">
                <a:latin typeface="Verdana"/>
                <a:cs typeface="Verdana"/>
              </a:rPr>
              <a:t>а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70">
                <a:latin typeface="Verdana"/>
                <a:cs typeface="Verdana"/>
              </a:rPr>
              <a:t>ф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0">
                <a:latin typeface="Verdana"/>
                <a:cs typeface="Verdana"/>
              </a:rPr>
              <a:t>в  </a:t>
            </a:r>
            <a:r>
              <a:rPr dirty="0" sz="1100" spc="15">
                <a:latin typeface="Verdana"/>
                <a:cs typeface="Verdana"/>
              </a:rPr>
              <a:t>го</a:t>
            </a:r>
            <a:r>
              <a:rPr dirty="0" sz="1100" spc="55">
                <a:latin typeface="Verdana"/>
                <a:cs typeface="Verdana"/>
              </a:rPr>
              <a:t>р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25">
                <a:latin typeface="Verdana"/>
                <a:cs typeface="Verdana"/>
              </a:rPr>
              <a:t>д</a:t>
            </a:r>
            <a:r>
              <a:rPr dirty="0" sz="1100" spc="-20">
                <a:latin typeface="Verdana"/>
                <a:cs typeface="Verdana"/>
              </a:rPr>
              <a:t>а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130">
                <a:latin typeface="Verdana"/>
                <a:cs typeface="Verdana"/>
              </a:rPr>
              <a:t>М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20">
                <a:latin typeface="Verdana"/>
                <a:cs typeface="Verdana"/>
              </a:rPr>
              <a:t>к</a:t>
            </a:r>
            <a:r>
              <a:rPr dirty="0" sz="1100" spc="15">
                <a:latin typeface="Verdana"/>
                <a:cs typeface="Verdana"/>
              </a:rPr>
              <a:t>в</a:t>
            </a:r>
            <a:r>
              <a:rPr dirty="0" sz="1100" spc="-15">
                <a:latin typeface="Verdana"/>
                <a:cs typeface="Verdana"/>
              </a:rPr>
              <a:t>ы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7408" y="6181344"/>
            <a:ext cx="1094232" cy="109423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76776" y="7427976"/>
            <a:ext cx="1741805" cy="38544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100" spc="-20" b="1">
                <a:latin typeface="Verdana"/>
                <a:cs typeface="Verdana"/>
              </a:rPr>
              <a:t>Н</a:t>
            </a:r>
            <a:r>
              <a:rPr dirty="0" sz="1100" spc="-30" b="1">
                <a:latin typeface="Verdana"/>
                <a:cs typeface="Verdana"/>
              </a:rPr>
              <a:t>и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75" b="1">
                <a:latin typeface="Verdana"/>
                <a:cs typeface="Verdana"/>
              </a:rPr>
              <a:t>а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55" b="1">
                <a:latin typeface="Verdana"/>
                <a:cs typeface="Verdana"/>
              </a:rPr>
              <a:t>Г</a:t>
            </a:r>
            <a:r>
              <a:rPr dirty="0" sz="1100" spc="-50" b="1">
                <a:latin typeface="Verdana"/>
                <a:cs typeface="Verdana"/>
              </a:rPr>
              <a:t>у</a:t>
            </a:r>
            <a:r>
              <a:rPr dirty="0" sz="1100" spc="-45" b="1">
                <a:latin typeface="Verdana"/>
                <a:cs typeface="Verdana"/>
              </a:rPr>
              <a:t>к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5" b="1">
                <a:latin typeface="Verdana"/>
                <a:cs typeface="Verdana"/>
              </a:rPr>
              <a:t>с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10" b="1" i="1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latin typeface="Verdana"/>
                <a:cs typeface="Verdana"/>
              </a:rPr>
              <a:t>эк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35">
                <a:latin typeface="Verdana"/>
                <a:cs typeface="Verdana"/>
              </a:rPr>
              <a:t>п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60">
                <a:latin typeface="Verdana"/>
                <a:cs typeface="Verdana"/>
              </a:rPr>
              <a:t>р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05">
                <a:latin typeface="Verdana"/>
                <a:cs typeface="Verdana"/>
              </a:rPr>
              <a:t>Ф</a:t>
            </a:r>
            <a:r>
              <a:rPr dirty="0" sz="1100" spc="130">
                <a:latin typeface="Verdana"/>
                <a:cs typeface="Verdana"/>
              </a:rPr>
              <a:t>М</a:t>
            </a:r>
            <a:r>
              <a:rPr dirty="0" sz="1100" spc="70">
                <a:latin typeface="Verdana"/>
                <a:cs typeface="Verdana"/>
              </a:rPr>
              <a:t>Ц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105">
                <a:latin typeface="Verdana"/>
                <a:cs typeface="Verdana"/>
              </a:rPr>
              <a:t>Р</a:t>
            </a:r>
            <a:r>
              <a:rPr dirty="0" sz="1100" spc="55">
                <a:latin typeface="Verdana"/>
                <a:cs typeface="Verdana"/>
              </a:rPr>
              <a:t>А</a:t>
            </a:r>
            <a:r>
              <a:rPr dirty="0" sz="1100" spc="10">
                <a:latin typeface="Verdana"/>
                <a:cs typeface="Verdana"/>
              </a:rPr>
              <a:t>НХ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>
                <a:latin typeface="Verdana"/>
                <a:cs typeface="Verdana"/>
              </a:rPr>
              <a:t>Г</a:t>
            </a:r>
            <a:r>
              <a:rPr dirty="0" sz="1100" spc="15">
                <a:latin typeface="Verdana"/>
                <a:cs typeface="Verdana"/>
              </a:rPr>
              <a:t>С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42488" y="6211823"/>
            <a:ext cx="987551" cy="103022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038685" y="7391400"/>
            <a:ext cx="1830705" cy="70866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65"/>
              </a:spcBef>
            </a:pPr>
            <a:r>
              <a:rPr dirty="0" sz="1100" spc="-40" b="1">
                <a:latin typeface="Verdana"/>
                <a:cs typeface="Verdana"/>
              </a:rPr>
              <a:t>О</a:t>
            </a:r>
            <a:r>
              <a:rPr dirty="0" sz="1100" spc="-25" b="1">
                <a:latin typeface="Verdana"/>
                <a:cs typeface="Verdana"/>
              </a:rPr>
              <a:t>л</a:t>
            </a:r>
            <a:r>
              <a:rPr dirty="0" sz="1100" spc="-55" b="1">
                <a:latin typeface="Verdana"/>
                <a:cs typeface="Verdana"/>
              </a:rPr>
              <a:t>ь</a:t>
            </a:r>
            <a:r>
              <a:rPr dirty="0" sz="1100" spc="-25" b="1">
                <a:latin typeface="Verdana"/>
                <a:cs typeface="Verdana"/>
              </a:rPr>
              <a:t>г</a:t>
            </a:r>
            <a:r>
              <a:rPr dirty="0" sz="1100" spc="-75" b="1">
                <a:latin typeface="Verdana"/>
                <a:cs typeface="Verdana"/>
              </a:rPr>
              <a:t>а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60" b="1">
                <a:latin typeface="Verdana"/>
                <a:cs typeface="Verdana"/>
              </a:rPr>
              <a:t>Л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20" b="1">
                <a:latin typeface="Verdana"/>
                <a:cs typeface="Verdana"/>
              </a:rPr>
              <a:t>р</a:t>
            </a:r>
            <a:r>
              <a:rPr dirty="0" sz="1100" spc="-10" b="1">
                <a:latin typeface="Verdana"/>
                <a:cs typeface="Verdana"/>
              </a:rPr>
              <a:t>е</a:t>
            </a:r>
            <a:r>
              <a:rPr dirty="0" sz="1100" spc="-35" b="1">
                <a:latin typeface="Verdana"/>
                <a:cs typeface="Verdana"/>
              </a:rPr>
              <a:t>нть</a:t>
            </a:r>
            <a:r>
              <a:rPr dirty="0" sz="1100" spc="-20" b="1">
                <a:latin typeface="Verdana"/>
                <a:cs typeface="Verdana"/>
              </a:rPr>
              <a:t>е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10" b="1" i="1">
                <a:latin typeface="Verdana"/>
                <a:cs typeface="Verdana"/>
              </a:rPr>
              <a:t>,  </a:t>
            </a:r>
            <a:r>
              <a:rPr dirty="0" sz="1100" spc="45">
                <a:latin typeface="Verdana"/>
                <a:cs typeface="Verdana"/>
              </a:rPr>
              <a:t>пр</a:t>
            </a:r>
            <a:r>
              <a:rPr dirty="0" sz="1100" spc="15">
                <a:latin typeface="Verdana"/>
                <a:cs typeface="Verdana"/>
              </a:rPr>
              <a:t>е</a:t>
            </a:r>
            <a:r>
              <a:rPr dirty="0" sz="1100" spc="30">
                <a:latin typeface="Verdana"/>
                <a:cs typeface="Verdana"/>
              </a:rPr>
              <a:t>п</a:t>
            </a:r>
            <a:r>
              <a:rPr dirty="0" sz="1100" spc="35">
                <a:latin typeface="Verdana"/>
                <a:cs typeface="Verdana"/>
              </a:rPr>
              <a:t>о</a:t>
            </a:r>
            <a:r>
              <a:rPr dirty="0" sz="1100">
                <a:latin typeface="Verdana"/>
                <a:cs typeface="Verdana"/>
              </a:rPr>
              <a:t>да</a:t>
            </a:r>
            <a:r>
              <a:rPr dirty="0" sz="1100" spc="10">
                <a:latin typeface="Verdana"/>
                <a:cs typeface="Verdana"/>
              </a:rPr>
              <a:t>в</a:t>
            </a:r>
            <a:r>
              <a:rPr dirty="0" sz="1100" spc="-30">
                <a:latin typeface="Verdana"/>
                <a:cs typeface="Verdana"/>
              </a:rPr>
              <a:t>а</a:t>
            </a:r>
            <a:r>
              <a:rPr dirty="0" sz="1100" spc="-25">
                <a:latin typeface="Verdana"/>
                <a:cs typeface="Verdana"/>
              </a:rPr>
              <a:t>т</a:t>
            </a:r>
            <a:r>
              <a:rPr dirty="0" sz="1100" spc="15">
                <a:latin typeface="Verdana"/>
                <a:cs typeface="Verdana"/>
              </a:rPr>
              <a:t>е</a:t>
            </a:r>
            <a:r>
              <a:rPr dirty="0" sz="1100" spc="10">
                <a:latin typeface="Verdana"/>
                <a:cs typeface="Verdana"/>
              </a:rPr>
              <a:t>л</a:t>
            </a:r>
            <a:r>
              <a:rPr dirty="0" sz="1100" spc="-10">
                <a:latin typeface="Verdana"/>
                <a:cs typeface="Verdana"/>
              </a:rPr>
              <a:t>ь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к</a:t>
            </a:r>
            <a:r>
              <a:rPr dirty="0" sz="1100" spc="-50">
                <a:latin typeface="Verdana"/>
                <a:cs typeface="Verdana"/>
              </a:rPr>
              <a:t>аф</a:t>
            </a:r>
            <a:r>
              <a:rPr dirty="0" sz="1100" spc="15">
                <a:latin typeface="Verdana"/>
                <a:cs typeface="Verdana"/>
              </a:rPr>
              <a:t>е</a:t>
            </a:r>
            <a:r>
              <a:rPr dirty="0" sz="1100" spc="45">
                <a:latin typeface="Verdana"/>
                <a:cs typeface="Verdana"/>
              </a:rPr>
              <a:t>др</a:t>
            </a:r>
            <a:r>
              <a:rPr dirty="0" sz="1100" spc="-10">
                <a:latin typeface="Verdana"/>
                <a:cs typeface="Verdana"/>
              </a:rPr>
              <a:t>ы  </a:t>
            </a:r>
            <a:r>
              <a:rPr dirty="0" sz="1100">
                <a:latin typeface="Verdana"/>
                <a:cs typeface="Verdana"/>
              </a:rPr>
              <a:t>эк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-20">
                <a:latin typeface="Verdana"/>
                <a:cs typeface="Verdana"/>
              </a:rPr>
              <a:t>к</a:t>
            </a:r>
            <a:r>
              <a:rPr dirty="0" sz="1100" spc="50">
                <a:latin typeface="Verdana"/>
                <a:cs typeface="Verdana"/>
              </a:rPr>
              <a:t>и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30">
                <a:latin typeface="Verdana"/>
                <a:cs typeface="Verdana"/>
              </a:rPr>
              <a:t>М</a:t>
            </a:r>
            <a:r>
              <a:rPr dirty="0" sz="1100">
                <a:latin typeface="Verdana"/>
                <a:cs typeface="Verdana"/>
              </a:rPr>
              <a:t>Г</a:t>
            </a:r>
            <a:r>
              <a:rPr dirty="0" sz="1100" spc="70">
                <a:latin typeface="Verdana"/>
                <a:cs typeface="Verdana"/>
              </a:rPr>
              <a:t>У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-170">
                <a:latin typeface="Verdana"/>
                <a:cs typeface="Verdana"/>
              </a:rPr>
              <a:t>.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30">
                <a:latin typeface="Verdana"/>
                <a:cs typeface="Verdana"/>
              </a:rPr>
              <a:t>М</a:t>
            </a:r>
            <a:r>
              <a:rPr dirty="0" sz="1100" spc="-170">
                <a:latin typeface="Verdana"/>
                <a:cs typeface="Verdana"/>
              </a:rPr>
              <a:t>.</a:t>
            </a:r>
            <a:r>
              <a:rPr dirty="0" sz="1100" spc="65">
                <a:latin typeface="Verdana"/>
                <a:cs typeface="Verdana"/>
              </a:rPr>
              <a:t>В</a:t>
            </a:r>
            <a:r>
              <a:rPr dirty="0" sz="1100" spc="-165">
                <a:latin typeface="Verdana"/>
                <a:cs typeface="Verdana"/>
              </a:rPr>
              <a:t>.  </a:t>
            </a:r>
            <a:r>
              <a:rPr dirty="0" sz="1100" spc="35">
                <a:latin typeface="Verdana"/>
                <a:cs typeface="Verdana"/>
              </a:rPr>
              <a:t>Ломоносова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13832" y="6254496"/>
            <a:ext cx="987551" cy="98450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267859" y="7312152"/>
            <a:ext cx="1929764" cy="54356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145"/>
              </a:spcBef>
            </a:pPr>
            <a:r>
              <a:rPr dirty="0" sz="1100" spc="-10" b="1">
                <a:latin typeface="Verdana"/>
                <a:cs typeface="Verdana"/>
              </a:rPr>
              <a:t>Ан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5" b="1">
                <a:latin typeface="Verdana"/>
                <a:cs typeface="Verdana"/>
              </a:rPr>
              <a:t>с</a:t>
            </a:r>
            <a:r>
              <a:rPr dirty="0" sz="1100" spc="-10" b="1">
                <a:latin typeface="Verdana"/>
                <a:cs typeface="Verdana"/>
              </a:rPr>
              <a:t>т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5" b="1">
                <a:latin typeface="Verdana"/>
                <a:cs typeface="Verdana"/>
              </a:rPr>
              <a:t>с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60" b="1">
                <a:latin typeface="Verdana"/>
                <a:cs typeface="Verdana"/>
              </a:rPr>
              <a:t>я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40" b="1">
                <a:latin typeface="Verdana"/>
                <a:cs typeface="Verdana"/>
              </a:rPr>
              <a:t>П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50" b="1">
                <a:latin typeface="Verdana"/>
                <a:cs typeface="Verdana"/>
              </a:rPr>
              <a:t>л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35" b="1">
                <a:latin typeface="Verdana"/>
                <a:cs typeface="Verdana"/>
              </a:rPr>
              <a:t>н</a:t>
            </a:r>
            <a:r>
              <a:rPr dirty="0" sz="1100" spc="-25" b="1">
                <a:latin typeface="Verdana"/>
                <a:cs typeface="Verdana"/>
              </a:rPr>
              <a:t>и</a:t>
            </a:r>
            <a:r>
              <a:rPr dirty="0" sz="1100" spc="-45" b="1">
                <a:latin typeface="Verdana"/>
                <a:cs typeface="Verdana"/>
              </a:rPr>
              <a:t>к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10" b="1" i="1">
                <a:latin typeface="Verdana"/>
                <a:cs typeface="Verdana"/>
              </a:rPr>
              <a:t>,  </a:t>
            </a:r>
            <a:r>
              <a:rPr dirty="0" sz="1100" spc="45">
                <a:latin typeface="Verdana"/>
                <a:cs typeface="Verdana"/>
              </a:rPr>
              <a:t>пр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-70">
                <a:latin typeface="Verdana"/>
                <a:cs typeface="Verdana"/>
              </a:rPr>
              <a:t>ф</a:t>
            </a:r>
            <a:r>
              <a:rPr dirty="0" sz="1100" spc="15">
                <a:latin typeface="Verdana"/>
                <a:cs typeface="Verdana"/>
              </a:rPr>
              <a:t>е</a:t>
            </a:r>
            <a:r>
              <a:rPr dirty="0" sz="1100" spc="35">
                <a:latin typeface="Verdana"/>
                <a:cs typeface="Verdana"/>
              </a:rPr>
              <a:t>сс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65">
                <a:latin typeface="Verdana"/>
                <a:cs typeface="Verdana"/>
              </a:rPr>
              <a:t>р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85">
                <a:latin typeface="Verdana"/>
                <a:cs typeface="Verdana"/>
              </a:rPr>
              <a:t>И</a:t>
            </a:r>
            <a:r>
              <a:rPr dirty="0" sz="1100" spc="35">
                <a:latin typeface="Verdana"/>
                <a:cs typeface="Verdana"/>
              </a:rPr>
              <a:t>н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45">
                <a:latin typeface="Verdana"/>
                <a:cs typeface="Verdana"/>
              </a:rPr>
              <a:t>у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15">
                <a:latin typeface="Verdana"/>
                <a:cs typeface="Verdana"/>
              </a:rPr>
              <a:t>а  </a:t>
            </a:r>
            <a:r>
              <a:rPr dirty="0" sz="1100" spc="-15">
                <a:latin typeface="Verdana"/>
                <a:cs typeface="Verdana"/>
              </a:rPr>
              <a:t>г</a:t>
            </a:r>
            <a:r>
              <a:rPr dirty="0" sz="1100" spc="-25">
                <a:latin typeface="Verdana"/>
                <a:cs typeface="Verdana"/>
              </a:rPr>
              <a:t>у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55">
                <a:latin typeface="Verdana"/>
                <a:cs typeface="Verdana"/>
              </a:rPr>
              <a:t>и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55">
                <a:latin typeface="Verdana"/>
                <a:cs typeface="Verdana"/>
              </a:rPr>
              <a:t>р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20">
                <a:latin typeface="Verdana"/>
                <a:cs typeface="Verdana"/>
              </a:rPr>
              <a:t>ы</a:t>
            </a:r>
            <a:r>
              <a:rPr dirty="0" sz="1100" spc="-75">
                <a:latin typeface="Verdana"/>
                <a:cs typeface="Verdana"/>
              </a:rPr>
              <a:t>х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-45">
                <a:latin typeface="Verdana"/>
                <a:cs typeface="Verdana"/>
              </a:rPr>
              <a:t>у</a:t>
            </a:r>
            <a:r>
              <a:rPr dirty="0" sz="1100" spc="-15">
                <a:latin typeface="Verdana"/>
                <a:cs typeface="Verdana"/>
              </a:rPr>
              <a:t>к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130">
                <a:latin typeface="Verdana"/>
                <a:cs typeface="Verdana"/>
              </a:rPr>
              <a:t>М</a:t>
            </a:r>
            <a:r>
              <a:rPr dirty="0" sz="1100">
                <a:latin typeface="Verdana"/>
                <a:cs typeface="Verdana"/>
              </a:rPr>
              <a:t>Г</a:t>
            </a:r>
            <a:r>
              <a:rPr dirty="0" sz="1100" spc="80">
                <a:latin typeface="Verdana"/>
                <a:cs typeface="Verdana"/>
              </a:rPr>
              <a:t>П</a:t>
            </a:r>
            <a:r>
              <a:rPr dirty="0" sz="1100" spc="70">
                <a:latin typeface="Verdana"/>
                <a:cs typeface="Verdana"/>
              </a:rPr>
              <a:t>У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44296"/>
            <a:ext cx="542544" cy="9113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1341" y="2870707"/>
            <a:ext cx="292354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45" b="1">
                <a:latin typeface="Verdana"/>
                <a:cs typeface="Verdana"/>
              </a:rPr>
              <a:t>М</a:t>
            </a:r>
            <a:r>
              <a:rPr dirty="0" sz="1200" spc="-25" b="1">
                <a:latin typeface="Verdana"/>
                <a:cs typeface="Verdana"/>
              </a:rPr>
              <a:t>а</a:t>
            </a:r>
            <a:r>
              <a:rPr dirty="0" sz="1200" spc="-30" b="1">
                <a:latin typeface="Verdana"/>
                <a:cs typeface="Verdana"/>
              </a:rPr>
              <a:t>к</a:t>
            </a:r>
            <a:r>
              <a:rPr dirty="0" sz="1200" spc="-10" b="1">
                <a:latin typeface="Verdana"/>
                <a:cs typeface="Verdana"/>
              </a:rPr>
              <a:t>с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20" b="1">
                <a:latin typeface="Verdana"/>
                <a:cs typeface="Verdana"/>
              </a:rPr>
              <a:t>м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spc="-40" b="1">
                <a:latin typeface="Verdana"/>
                <a:cs typeface="Verdana"/>
              </a:rPr>
              <a:t>К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5" b="1">
                <a:latin typeface="Verdana"/>
                <a:cs typeface="Verdana"/>
              </a:rPr>
              <a:t>р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10" b="1">
                <a:latin typeface="Verdana"/>
                <a:cs typeface="Verdana"/>
              </a:rPr>
              <a:t>с</a:t>
            </a:r>
            <a:r>
              <a:rPr dirty="0" sz="1200" spc="-10" b="1">
                <a:latin typeface="Verdana"/>
                <a:cs typeface="Verdana"/>
              </a:rPr>
              <a:t>т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55" b="1">
                <a:latin typeface="Verdana"/>
                <a:cs typeface="Verdana"/>
              </a:rPr>
              <a:t>л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70" b="1">
                <a:latin typeface="Verdana"/>
                <a:cs typeface="Verdana"/>
              </a:rPr>
              <a:t>в</a:t>
            </a:r>
            <a:r>
              <a:rPr dirty="0" sz="1200" spc="-65" b="1">
                <a:latin typeface="Tahoma"/>
                <a:cs typeface="Tahoma"/>
              </a:rPr>
              <a:t>,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-20">
                <a:latin typeface="Verdana"/>
                <a:cs typeface="Verdana"/>
              </a:rPr>
              <a:t>ак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25">
                <a:latin typeface="Verdana"/>
                <a:cs typeface="Verdana"/>
              </a:rPr>
              <a:t>т  </a:t>
            </a:r>
            <a:r>
              <a:rPr dirty="0" sz="1200" spc="-10">
                <a:latin typeface="Verdana"/>
                <a:cs typeface="Verdana"/>
              </a:rPr>
              <a:t>фи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0">
                <a:latin typeface="Verdana"/>
                <a:cs typeface="Verdana"/>
              </a:rPr>
              <a:t>во</a:t>
            </a:r>
            <a:r>
              <a:rPr dirty="0" sz="1200" spc="5">
                <a:latin typeface="Verdana"/>
                <a:cs typeface="Verdana"/>
              </a:rPr>
              <a:t>г</a:t>
            </a:r>
            <a:r>
              <a:rPr dirty="0" sz="1200" spc="30">
                <a:latin typeface="Verdana"/>
                <a:cs typeface="Verdana"/>
              </a:rPr>
              <a:t>о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вещ</a:t>
            </a:r>
            <a:r>
              <a:rPr dirty="0" sz="1200" spc="25">
                <a:latin typeface="Verdana"/>
                <a:cs typeface="Verdana"/>
              </a:rPr>
              <a:t>е</a:t>
            </a:r>
            <a:r>
              <a:rPr dirty="0" sz="1200" spc="35">
                <a:latin typeface="Verdana"/>
                <a:cs typeface="Verdana"/>
              </a:rPr>
              <a:t>н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>
                <a:latin typeface="Verdana"/>
                <a:cs typeface="Verdana"/>
              </a:rPr>
              <a:t>я</a:t>
            </a:r>
            <a:r>
              <a:rPr dirty="0" sz="1200" spc="-114">
                <a:latin typeface="Tahoma"/>
                <a:cs typeface="Tahoma"/>
              </a:rPr>
              <a:t>,  </a:t>
            </a:r>
            <a:r>
              <a:rPr dirty="0" sz="1200" spc="35">
                <a:latin typeface="Verdana"/>
                <a:cs typeface="Verdana"/>
              </a:rPr>
              <a:t>об</a:t>
            </a:r>
            <a:r>
              <a:rPr dirty="0" sz="1200" spc="40">
                <a:latin typeface="Verdana"/>
                <a:cs typeface="Verdana"/>
              </a:rPr>
              <a:t>щ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-5">
                <a:latin typeface="Verdana"/>
                <a:cs typeface="Verdana"/>
              </a:rPr>
              <a:t>с</a:t>
            </a:r>
            <a:r>
              <a:rPr dirty="0" sz="1200" spc="-10">
                <a:latin typeface="Verdana"/>
                <a:cs typeface="Verdana"/>
              </a:rPr>
              <a:t>т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45">
                <a:latin typeface="Verdana"/>
                <a:cs typeface="Verdana"/>
              </a:rPr>
              <a:t>нн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55">
                <a:latin typeface="Verdana"/>
                <a:cs typeface="Verdana"/>
              </a:rPr>
              <a:t>й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-5">
                <a:latin typeface="Verdana"/>
                <a:cs typeface="Verdana"/>
              </a:rPr>
              <a:t>с</a:t>
            </a:r>
            <a:r>
              <a:rPr dirty="0" sz="1200" spc="-10">
                <a:latin typeface="Verdana"/>
                <a:cs typeface="Verdana"/>
              </a:rPr>
              <a:t>т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10">
                <a:latin typeface="Verdana"/>
                <a:cs typeface="Verdana"/>
              </a:rPr>
              <a:t>и</a:t>
            </a:r>
            <a:r>
              <a:rPr dirty="0" sz="120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0">
                <a:latin typeface="Verdana"/>
                <a:cs typeface="Verdana"/>
              </a:rPr>
              <a:t>ь  </a:t>
            </a:r>
            <a:r>
              <a:rPr dirty="0" sz="1200" spc="85">
                <a:latin typeface="Verdana"/>
                <a:cs typeface="Verdana"/>
              </a:rPr>
              <a:t>Н</a:t>
            </a:r>
            <a:r>
              <a:rPr dirty="0" sz="1200" spc="80">
                <a:latin typeface="Verdana"/>
                <a:cs typeface="Verdana"/>
              </a:rPr>
              <a:t>И</a:t>
            </a:r>
            <a:r>
              <a:rPr dirty="0" sz="1200" spc="110">
                <a:latin typeface="Verdana"/>
                <a:cs typeface="Verdana"/>
              </a:rPr>
              <a:t>Ф</a:t>
            </a:r>
            <a:r>
              <a:rPr dirty="0" sz="1200" spc="85">
                <a:latin typeface="Verdana"/>
                <a:cs typeface="Verdana"/>
              </a:rPr>
              <a:t>И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30">
                <a:latin typeface="Verdana"/>
                <a:cs typeface="Verdana"/>
              </a:rPr>
              <a:t>М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-10">
                <a:latin typeface="Verdana"/>
                <a:cs typeface="Verdana"/>
              </a:rPr>
              <a:t>н</a:t>
            </a:r>
            <a:r>
              <a:rPr dirty="0" sz="1200" spc="-20">
                <a:latin typeface="Verdana"/>
                <a:cs typeface="Verdana"/>
              </a:rPr>
              <a:t>ф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10">
                <a:latin typeface="Verdana"/>
                <a:cs typeface="Verdana"/>
              </a:rPr>
              <a:t>на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20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сс</a:t>
            </a:r>
            <a:r>
              <a:rPr dirty="0" sz="1200" spc="50">
                <a:latin typeface="Verdana"/>
                <a:cs typeface="Verdana"/>
              </a:rPr>
              <a:t>ии</a:t>
            </a:r>
            <a:r>
              <a:rPr dirty="0" sz="1200" spc="-114">
                <a:latin typeface="Tahoma"/>
                <a:cs typeface="Tahoma"/>
              </a:rPr>
              <a:t>,  </a:t>
            </a:r>
            <a:r>
              <a:rPr dirty="0" sz="1200" spc="40">
                <a:latin typeface="Verdana"/>
                <a:cs typeface="Verdana"/>
              </a:rPr>
              <a:t>п</a:t>
            </a:r>
            <a:r>
              <a:rPr dirty="0" sz="1200" spc="30">
                <a:latin typeface="Verdana"/>
                <a:cs typeface="Verdana"/>
              </a:rPr>
              <a:t>о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>
                <a:latin typeface="Verdana"/>
                <a:cs typeface="Verdana"/>
              </a:rPr>
              <a:t>ль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35">
                <a:latin typeface="Verdana"/>
                <a:cs typeface="Verdana"/>
              </a:rPr>
              <a:t>л</a:t>
            </a:r>
            <a:r>
              <a:rPr dirty="0" sz="1200" spc="30">
                <a:latin typeface="Verdana"/>
                <a:cs typeface="Verdana"/>
              </a:rPr>
              <a:t>и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50">
                <a:latin typeface="Verdana"/>
                <a:cs typeface="Verdana"/>
              </a:rPr>
              <a:t>п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-15">
                <a:latin typeface="Verdana"/>
                <a:cs typeface="Verdana"/>
              </a:rPr>
              <a:t>ы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120">
                <a:latin typeface="Tahoma"/>
                <a:cs typeface="Tahoma"/>
              </a:rPr>
              <a:t>«</a:t>
            </a:r>
            <a:r>
              <a:rPr dirty="0" sz="1200" spc="75">
                <a:latin typeface="Verdana"/>
                <a:cs typeface="Verdana"/>
              </a:rPr>
              <a:t>В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55">
                <a:latin typeface="Verdana"/>
                <a:cs typeface="Verdana"/>
              </a:rPr>
              <a:t>ш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5">
                <a:latin typeface="Verdana"/>
                <a:cs typeface="Verdana"/>
              </a:rPr>
              <a:t>я  </a:t>
            </a:r>
            <a:r>
              <a:rPr dirty="0" sz="1200" spc="55">
                <a:latin typeface="Verdana"/>
                <a:cs typeface="Verdana"/>
              </a:rPr>
              <a:t>пр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20">
                <a:latin typeface="Tahoma"/>
                <a:cs typeface="Tahoma"/>
              </a:rPr>
              <a:t>»</a:t>
            </a:r>
            <a:r>
              <a:rPr dirty="0" sz="1200" spc="-65">
                <a:latin typeface="Tahoma"/>
                <a:cs typeface="Tahoma"/>
              </a:rPr>
              <a:t> </a:t>
            </a:r>
            <a:r>
              <a:rPr dirty="0" sz="1200" spc="35">
                <a:latin typeface="Verdana"/>
                <a:cs typeface="Verdana"/>
              </a:rPr>
              <a:t>по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ф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55">
                <a:latin typeface="Verdana"/>
                <a:cs typeface="Verdana"/>
              </a:rPr>
              <a:t>й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г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110">
                <a:latin typeface="Verdana"/>
                <a:cs typeface="Verdana"/>
              </a:rPr>
              <a:t>м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-35">
                <a:latin typeface="Verdana"/>
                <a:cs typeface="Verdana"/>
              </a:rPr>
              <a:t>т</a:t>
            </a:r>
            <a:r>
              <a:rPr dirty="0" sz="1200" spc="55">
                <a:latin typeface="Verdana"/>
                <a:cs typeface="Verdana"/>
              </a:rPr>
              <a:t>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27" y="8427720"/>
            <a:ext cx="6424930" cy="168846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651760" marR="2326005">
              <a:lnSpc>
                <a:spcPct val="102699"/>
              </a:lnSpc>
              <a:spcBef>
                <a:spcPts val="135"/>
              </a:spcBef>
            </a:pPr>
            <a:r>
              <a:rPr dirty="0" sz="1100" spc="-50" b="1">
                <a:latin typeface="Verdana"/>
                <a:cs typeface="Verdana"/>
              </a:rPr>
              <a:t>Гу</a:t>
            </a:r>
            <a:r>
              <a:rPr dirty="0" sz="1100" spc="-45" b="1">
                <a:latin typeface="Verdana"/>
                <a:cs typeface="Verdana"/>
              </a:rPr>
              <a:t>л</a:t>
            </a:r>
            <a:r>
              <a:rPr dirty="0" sz="1100" spc="-15" b="1">
                <a:latin typeface="Verdana"/>
                <a:cs typeface="Verdana"/>
              </a:rPr>
              <a:t>и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25" b="1">
                <a:latin typeface="Verdana"/>
                <a:cs typeface="Verdana"/>
              </a:rPr>
              <a:t>Б</a:t>
            </a:r>
            <a:r>
              <a:rPr dirty="0" sz="1100" spc="-60" b="1">
                <a:latin typeface="Verdana"/>
                <a:cs typeface="Verdana"/>
              </a:rPr>
              <a:t>а</a:t>
            </a:r>
            <a:r>
              <a:rPr dirty="0" sz="1100" spc="-45" b="1">
                <a:latin typeface="Verdana"/>
                <a:cs typeface="Verdana"/>
              </a:rPr>
              <a:t>з</a:t>
            </a:r>
            <a:r>
              <a:rPr dirty="0" sz="1100" spc="-45" b="1">
                <a:latin typeface="Verdana"/>
                <a:cs typeface="Verdana"/>
              </a:rPr>
              <a:t>ар</a:t>
            </a:r>
            <a:r>
              <a:rPr dirty="0" sz="1100" spc="-35" b="1">
                <a:latin typeface="Verdana"/>
                <a:cs typeface="Verdana"/>
              </a:rPr>
              <a:t>о</a:t>
            </a:r>
            <a:r>
              <a:rPr dirty="0" sz="1100" spc="-65" b="1">
                <a:latin typeface="Verdana"/>
                <a:cs typeface="Verdana"/>
              </a:rPr>
              <a:t>в</a:t>
            </a:r>
            <a:r>
              <a:rPr dirty="0" sz="1100" spc="-80" b="1">
                <a:latin typeface="Verdana"/>
                <a:cs typeface="Verdana"/>
              </a:rPr>
              <a:t>а</a:t>
            </a:r>
            <a:r>
              <a:rPr dirty="0" sz="1100" spc="-165">
                <a:latin typeface="Verdana"/>
                <a:cs typeface="Verdana"/>
              </a:rPr>
              <a:t>,  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30">
                <a:latin typeface="Verdana"/>
                <a:cs typeface="Verdana"/>
              </a:rPr>
              <a:t>с</a:t>
            </a:r>
            <a:r>
              <a:rPr dirty="0" sz="1100" spc="30">
                <a:latin typeface="Verdana"/>
                <a:cs typeface="Verdana"/>
              </a:rPr>
              <a:t>н</a:t>
            </a:r>
            <a:r>
              <a:rPr dirty="0" sz="1100" spc="20">
                <a:latin typeface="Verdana"/>
                <a:cs typeface="Verdana"/>
              </a:rPr>
              <a:t>о</a:t>
            </a:r>
            <a:r>
              <a:rPr dirty="0" sz="1100" spc="25">
                <a:latin typeface="Verdana"/>
                <a:cs typeface="Verdana"/>
              </a:rPr>
              <a:t>в</a:t>
            </a:r>
            <a:r>
              <a:rPr dirty="0" sz="1100" spc="-25">
                <a:latin typeface="Verdana"/>
                <a:cs typeface="Verdana"/>
              </a:rPr>
              <a:t>а</a:t>
            </a:r>
            <a:r>
              <a:rPr dirty="0" sz="1100" spc="-30">
                <a:latin typeface="Verdana"/>
                <a:cs typeface="Verdana"/>
              </a:rPr>
              <a:t>т</a:t>
            </a:r>
            <a:r>
              <a:rPr dirty="0" sz="1100" spc="10">
                <a:latin typeface="Verdana"/>
                <a:cs typeface="Verdana"/>
              </a:rPr>
              <a:t>е</a:t>
            </a:r>
            <a:r>
              <a:rPr dirty="0" sz="1100" spc="10">
                <a:latin typeface="Verdana"/>
                <a:cs typeface="Verdana"/>
              </a:rPr>
              <a:t>л</a:t>
            </a:r>
            <a:r>
              <a:rPr dirty="0" sz="1100" spc="-10">
                <a:latin typeface="Verdana"/>
                <a:cs typeface="Verdana"/>
              </a:rPr>
              <a:t>ь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70">
                <a:latin typeface="Verdana"/>
                <a:cs typeface="Verdana"/>
              </a:rPr>
              <a:t>ф</a:t>
            </a:r>
            <a:r>
              <a:rPr dirty="0" sz="1100" spc="45">
                <a:latin typeface="Verdana"/>
                <a:cs typeface="Verdana"/>
              </a:rPr>
              <a:t>о</a:t>
            </a:r>
            <a:r>
              <a:rPr dirty="0" sz="1100" spc="40">
                <a:latin typeface="Verdana"/>
                <a:cs typeface="Verdana"/>
              </a:rPr>
              <a:t>р</a:t>
            </a:r>
            <a:r>
              <a:rPr dirty="0" sz="1100" spc="-45">
                <a:latin typeface="Verdana"/>
                <a:cs typeface="Verdana"/>
              </a:rPr>
              <a:t>у</a:t>
            </a:r>
            <a:r>
              <a:rPr dirty="0" sz="1100" spc="105">
                <a:latin typeface="Verdana"/>
                <a:cs typeface="Verdana"/>
              </a:rPr>
              <a:t>м</a:t>
            </a:r>
            <a:r>
              <a:rPr dirty="0" sz="1100" spc="-15">
                <a:latin typeface="Verdana"/>
                <a:cs typeface="Verdana"/>
              </a:rPr>
              <a:t>а  </a:t>
            </a:r>
            <a:r>
              <a:rPr dirty="0" sz="1100" spc="15">
                <a:latin typeface="Verdana"/>
                <a:cs typeface="Verdana"/>
              </a:rPr>
              <a:t>д</a:t>
            </a:r>
            <a:r>
              <a:rPr dirty="0" sz="1100" spc="25">
                <a:latin typeface="Verdana"/>
                <a:cs typeface="Verdana"/>
              </a:rPr>
              <a:t>л</a:t>
            </a:r>
            <a:r>
              <a:rPr dirty="0" sz="1100" spc="5">
                <a:latin typeface="Verdana"/>
                <a:cs typeface="Verdana"/>
              </a:rPr>
              <a:t>я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п</a:t>
            </a:r>
            <a:r>
              <a:rPr dirty="0" sz="1100" spc="35">
                <a:latin typeface="Verdana"/>
                <a:cs typeface="Verdana"/>
              </a:rPr>
              <a:t>о</a:t>
            </a:r>
            <a:r>
              <a:rPr dirty="0" sz="1100" spc="45">
                <a:latin typeface="Verdana"/>
                <a:cs typeface="Verdana"/>
              </a:rPr>
              <a:t>др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35">
                <a:latin typeface="Verdana"/>
                <a:cs typeface="Verdana"/>
              </a:rPr>
              <a:t>с</a:t>
            </a:r>
            <a:r>
              <a:rPr dirty="0" sz="1100" spc="-25">
                <a:latin typeface="Verdana"/>
                <a:cs typeface="Verdana"/>
              </a:rPr>
              <a:t>т</a:t>
            </a:r>
            <a:r>
              <a:rPr dirty="0" sz="1100" spc="-20">
                <a:latin typeface="Verdana"/>
                <a:cs typeface="Verdana"/>
              </a:rPr>
              <a:t>к</a:t>
            </a:r>
            <a:r>
              <a:rPr dirty="0" sz="1100" spc="30">
                <a:latin typeface="Verdana"/>
                <a:cs typeface="Verdana"/>
              </a:rPr>
              <a:t>о</a:t>
            </a:r>
            <a:r>
              <a:rPr dirty="0" sz="1100" spc="10">
                <a:latin typeface="Verdana"/>
                <a:cs typeface="Verdana"/>
              </a:rPr>
              <a:t>в</a:t>
            </a:r>
            <a:endParaRPr sz="1100">
              <a:latin typeface="Verdana"/>
              <a:cs typeface="Verdana"/>
            </a:endParaRPr>
          </a:p>
          <a:p>
            <a:pPr marL="2651760">
              <a:lnSpc>
                <a:spcPts val="1295"/>
              </a:lnSpc>
            </a:pPr>
            <a:r>
              <a:rPr dirty="0" sz="1100" spc="-30">
                <a:latin typeface="Verdana"/>
                <a:cs typeface="Verdana"/>
              </a:rPr>
              <a:t>«Березка»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00">
              <a:latin typeface="Verdana"/>
              <a:cs typeface="Verdana"/>
            </a:endParaRPr>
          </a:p>
          <a:p>
            <a:pPr algn="just" marL="12700" marR="5080">
              <a:lnSpc>
                <a:spcPct val="101400"/>
              </a:lnSpc>
              <a:spcBef>
                <a:spcPts val="1000"/>
              </a:spcBef>
            </a:pPr>
            <a:r>
              <a:rPr dirty="0" sz="1400" spc="45">
                <a:latin typeface="Verdana"/>
                <a:cs typeface="Verdana"/>
              </a:rPr>
              <a:t>Молодые </a:t>
            </a:r>
            <a:r>
              <a:rPr dirty="0" sz="1400" spc="30">
                <a:latin typeface="Verdana"/>
                <a:cs typeface="Verdana"/>
              </a:rPr>
              <a:t>предприниматели</a:t>
            </a:r>
            <a:r>
              <a:rPr dirty="0" sz="1400" spc="30">
                <a:latin typeface="Tahoma"/>
                <a:cs typeface="Tahoma"/>
              </a:rPr>
              <a:t>,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 spc="30">
                <a:latin typeface="Verdana"/>
                <a:cs typeface="Verdana"/>
              </a:rPr>
              <a:t>победители </a:t>
            </a:r>
            <a:r>
              <a:rPr dirty="0" sz="1400">
                <a:latin typeface="Verdana"/>
                <a:cs typeface="Verdana"/>
              </a:rPr>
              <a:t>финансовых </a:t>
            </a:r>
            <a:r>
              <a:rPr dirty="0" sz="1400" spc="20">
                <a:latin typeface="Verdana"/>
                <a:cs typeface="Verdana"/>
              </a:rPr>
              <a:t>олимпиад</a:t>
            </a:r>
            <a:r>
              <a:rPr dirty="0" sz="1400" spc="20">
                <a:latin typeface="Tahoma"/>
                <a:cs typeface="Tahoma"/>
              </a:rPr>
              <a:t>, </a:t>
            </a:r>
            <a:r>
              <a:rPr dirty="0" sz="1400" spc="25">
                <a:latin typeface="Tahoma"/>
                <a:cs typeface="Tahoma"/>
              </a:rPr>
              <a:t> </a:t>
            </a:r>
            <a:r>
              <a:rPr dirty="0" sz="1400" spc="5">
                <a:latin typeface="Verdana"/>
                <a:cs typeface="Verdana"/>
              </a:rPr>
              <a:t>участники</a:t>
            </a:r>
            <a:r>
              <a:rPr dirty="0" sz="1400" spc="1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федерации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развития</a:t>
            </a:r>
            <a:r>
              <a:rPr dirty="0" sz="1400" spc="25">
                <a:latin typeface="Verdana"/>
                <a:cs typeface="Verdana"/>
              </a:rPr>
              <a:t> подростков</a:t>
            </a:r>
            <a:r>
              <a:rPr dirty="0" sz="1400" spc="30">
                <a:latin typeface="Verdana"/>
                <a:cs typeface="Verdana"/>
              </a:rPr>
              <a:t> </a:t>
            </a:r>
            <a:r>
              <a:rPr dirty="0" sz="1400" spc="-30">
                <a:latin typeface="Tahoma"/>
                <a:cs typeface="Tahoma"/>
              </a:rPr>
              <a:t>«</a:t>
            </a:r>
            <a:r>
              <a:rPr dirty="0" sz="1400" spc="-30">
                <a:latin typeface="Verdana"/>
                <a:cs typeface="Verdana"/>
              </a:rPr>
              <a:t>Березка</a:t>
            </a:r>
            <a:r>
              <a:rPr dirty="0" sz="1400" spc="-30">
                <a:latin typeface="Tahoma"/>
                <a:cs typeface="Tahoma"/>
              </a:rPr>
              <a:t>», 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45">
                <a:latin typeface="Verdana"/>
                <a:cs typeface="Verdana"/>
              </a:rPr>
              <a:t>Росмолодежь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230" y="3004819"/>
            <a:ext cx="2251075" cy="76962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65"/>
              </a:spcBef>
            </a:pPr>
            <a:r>
              <a:rPr dirty="0" sz="1200" spc="-55" b="1">
                <a:latin typeface="Verdana"/>
                <a:cs typeface="Verdana"/>
              </a:rPr>
              <a:t>Юр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15" b="1">
                <a:latin typeface="Verdana"/>
                <a:cs typeface="Verdana"/>
              </a:rPr>
              <a:t>й</a:t>
            </a:r>
            <a:r>
              <a:rPr dirty="0" sz="1200" spc="-75" b="1">
                <a:latin typeface="Verdana"/>
                <a:cs typeface="Verdana"/>
              </a:rPr>
              <a:t> </a:t>
            </a:r>
            <a:r>
              <a:rPr dirty="0" sz="1200" spc="-25" b="1">
                <a:latin typeface="Verdana"/>
                <a:cs typeface="Verdana"/>
              </a:rPr>
              <a:t>Б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50" b="1">
                <a:latin typeface="Verdana"/>
                <a:cs typeface="Verdana"/>
              </a:rPr>
              <a:t>ло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55" b="1">
                <a:latin typeface="Verdana"/>
                <a:cs typeface="Verdana"/>
              </a:rPr>
              <a:t>щ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35" b="1">
                <a:latin typeface="Verdana"/>
                <a:cs typeface="Verdana"/>
              </a:rPr>
              <a:t>к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60" b="1">
                <a:latin typeface="Tahoma"/>
                <a:cs typeface="Tahoma"/>
              </a:rPr>
              <a:t>,  </a:t>
            </a:r>
            <a:r>
              <a:rPr dirty="0" sz="1200" spc="30">
                <a:latin typeface="Verdana"/>
                <a:cs typeface="Verdana"/>
              </a:rPr>
              <a:t>ос</a:t>
            </a:r>
            <a:r>
              <a:rPr dirty="0" sz="1200" spc="40">
                <a:latin typeface="Verdana"/>
                <a:cs typeface="Verdana"/>
              </a:rPr>
              <a:t>н</a:t>
            </a:r>
            <a:r>
              <a:rPr dirty="0" sz="1200" spc="20">
                <a:latin typeface="Verdana"/>
                <a:cs typeface="Verdana"/>
              </a:rPr>
              <a:t>ов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0">
                <a:latin typeface="Verdana"/>
                <a:cs typeface="Verdana"/>
              </a:rPr>
              <a:t>ь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се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5">
                <a:latin typeface="Verdana"/>
                <a:cs typeface="Verdana"/>
              </a:rPr>
              <a:t>с</a:t>
            </a:r>
            <a:r>
              <a:rPr dirty="0" sz="1200" spc="10">
                <a:latin typeface="Verdana"/>
                <a:cs typeface="Verdana"/>
              </a:rPr>
              <a:t>к</a:t>
            </a:r>
            <a:r>
              <a:rPr dirty="0" sz="1200" spc="-15">
                <a:latin typeface="Verdana"/>
                <a:cs typeface="Verdana"/>
              </a:rPr>
              <a:t>их  </a:t>
            </a:r>
            <a:r>
              <a:rPr dirty="0" sz="1200" spc="35">
                <a:latin typeface="Verdana"/>
                <a:cs typeface="Verdana"/>
              </a:rPr>
              <a:t>ц</a:t>
            </a:r>
            <a:r>
              <a:rPr dirty="0" sz="1200" spc="30">
                <a:latin typeface="Verdana"/>
                <a:cs typeface="Verdana"/>
              </a:rPr>
              <a:t>е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-120">
                <a:latin typeface="Tahoma"/>
                <a:cs typeface="Tahoma"/>
              </a:rPr>
              <a:t>«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25">
                <a:latin typeface="Verdana"/>
                <a:cs typeface="Verdana"/>
              </a:rPr>
              <a:t>э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50">
                <a:latin typeface="Verdana"/>
                <a:cs typeface="Verdana"/>
              </a:rPr>
              <a:t>и</a:t>
            </a:r>
            <a:r>
              <a:rPr dirty="0" sz="1200" spc="20">
                <a:latin typeface="Tahoma"/>
                <a:cs typeface="Tahoma"/>
              </a:rPr>
              <a:t>-</a:t>
            </a:r>
            <a:r>
              <a:rPr dirty="0" sz="1200">
                <a:latin typeface="Verdana"/>
                <a:cs typeface="Verdana"/>
              </a:rPr>
              <a:t>кл</a:t>
            </a:r>
            <a:r>
              <a:rPr dirty="0" sz="1200" spc="-40">
                <a:latin typeface="Verdana"/>
                <a:cs typeface="Verdana"/>
              </a:rPr>
              <a:t>у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-120">
                <a:latin typeface="Tahoma"/>
                <a:cs typeface="Tahoma"/>
              </a:rPr>
              <a:t>»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 spc="55">
                <a:latin typeface="Verdana"/>
                <a:cs typeface="Verdana"/>
              </a:rPr>
              <a:t>и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40">
                <a:latin typeface="Verdana"/>
                <a:cs typeface="Verdana"/>
              </a:rPr>
              <a:t>и  </a:t>
            </a:r>
            <a:r>
              <a:rPr dirty="0" sz="1200" spc="25">
                <a:latin typeface="Verdana"/>
                <a:cs typeface="Verdana"/>
              </a:rPr>
              <a:t>ш</a:t>
            </a:r>
            <a:r>
              <a:rPr dirty="0" sz="1200" spc="20">
                <a:latin typeface="Verdana"/>
                <a:cs typeface="Verdana"/>
              </a:rPr>
              <a:t>к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-120">
                <a:latin typeface="Tahoma"/>
                <a:cs typeface="Tahoma"/>
              </a:rPr>
              <a:t>«</a:t>
            </a:r>
            <a:r>
              <a:rPr dirty="0" sz="1200" spc="45">
                <a:latin typeface="Verdana"/>
                <a:cs typeface="Verdana"/>
              </a:rPr>
              <a:t>Б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5">
                <a:latin typeface="Verdana"/>
                <a:cs typeface="Verdana"/>
              </a:rPr>
              <a:t>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в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20">
                <a:latin typeface="Tahoma"/>
                <a:cs typeface="Tahoma"/>
              </a:rPr>
              <a:t>»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594" y="6104635"/>
            <a:ext cx="2557145" cy="76962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65"/>
              </a:spcBef>
            </a:pPr>
            <a:r>
              <a:rPr dirty="0" sz="1200" spc="-5" b="1">
                <a:latin typeface="Verdana"/>
                <a:cs typeface="Verdana"/>
              </a:rPr>
              <a:t>Ан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10" b="1">
                <a:latin typeface="Verdana"/>
                <a:cs typeface="Verdana"/>
              </a:rPr>
              <a:t>с</a:t>
            </a:r>
            <a:r>
              <a:rPr dirty="0" sz="1200" spc="-10" b="1">
                <a:latin typeface="Verdana"/>
                <a:cs typeface="Verdana"/>
              </a:rPr>
              <a:t>т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10" b="1">
                <a:latin typeface="Verdana"/>
                <a:cs typeface="Verdana"/>
              </a:rPr>
              <a:t>с</a:t>
            </a:r>
            <a:r>
              <a:rPr dirty="0" sz="1200" spc="-20" b="1">
                <a:latin typeface="Verdana"/>
                <a:cs typeface="Verdana"/>
              </a:rPr>
              <a:t>и</a:t>
            </a:r>
            <a:r>
              <a:rPr dirty="0" sz="1200" spc="-65" b="1">
                <a:latin typeface="Verdana"/>
                <a:cs typeface="Verdana"/>
              </a:rPr>
              <a:t>я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spc="-20" b="1">
                <a:latin typeface="Verdana"/>
                <a:cs typeface="Verdana"/>
              </a:rPr>
              <a:t>В</a:t>
            </a:r>
            <a:r>
              <a:rPr dirty="0" sz="1200" spc="-20" b="1">
                <a:latin typeface="Verdana"/>
                <a:cs typeface="Verdana"/>
              </a:rPr>
              <a:t>ес</a:t>
            </a:r>
            <a:r>
              <a:rPr dirty="0" sz="1200" spc="-40" b="1">
                <a:latin typeface="Verdana"/>
                <a:cs typeface="Verdana"/>
              </a:rPr>
              <a:t>ел</a:t>
            </a:r>
            <a:r>
              <a:rPr dirty="0" sz="1200" spc="-35" b="1">
                <a:latin typeface="Verdana"/>
                <a:cs typeface="Verdana"/>
              </a:rPr>
              <a:t>к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60" b="1">
                <a:latin typeface="Tahoma"/>
                <a:cs typeface="Tahoma"/>
              </a:rPr>
              <a:t>,  </a:t>
            </a:r>
            <a:r>
              <a:rPr dirty="0" sz="1200" spc="30">
                <a:latin typeface="Verdana"/>
                <a:cs typeface="Verdana"/>
              </a:rPr>
              <a:t>ос</a:t>
            </a:r>
            <a:r>
              <a:rPr dirty="0" sz="1200" spc="40">
                <a:latin typeface="Verdana"/>
                <a:cs typeface="Verdana"/>
              </a:rPr>
              <a:t>н</a:t>
            </a:r>
            <a:r>
              <a:rPr dirty="0" sz="1200" spc="20">
                <a:latin typeface="Verdana"/>
                <a:cs typeface="Verdana"/>
              </a:rPr>
              <a:t>ов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40">
                <a:latin typeface="Verdana"/>
                <a:cs typeface="Verdana"/>
              </a:rPr>
              <a:t>т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10">
                <a:latin typeface="Verdana"/>
                <a:cs typeface="Verdana"/>
              </a:rPr>
              <a:t>ь</a:t>
            </a:r>
            <a:r>
              <a:rPr dirty="0" sz="1200" spc="15">
                <a:latin typeface="Verdana"/>
                <a:cs typeface="Verdana"/>
              </a:rPr>
              <a:t>н</a:t>
            </a:r>
            <a:r>
              <a:rPr dirty="0" sz="1200" spc="45">
                <a:latin typeface="Verdana"/>
                <a:cs typeface="Verdana"/>
              </a:rPr>
              <a:t>и</a:t>
            </a:r>
            <a:r>
              <a:rPr dirty="0" sz="1200" spc="50">
                <a:latin typeface="Verdana"/>
                <a:cs typeface="Verdana"/>
              </a:rPr>
              <a:t>ц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55">
                <a:latin typeface="Verdana"/>
                <a:cs typeface="Verdana"/>
              </a:rPr>
              <a:t>ш</a:t>
            </a:r>
            <a:r>
              <a:rPr dirty="0" sz="1200" spc="-15">
                <a:latin typeface="Verdana"/>
                <a:cs typeface="Verdana"/>
              </a:rPr>
              <a:t>к</a:t>
            </a:r>
            <a:r>
              <a:rPr dirty="0" sz="1200" spc="15">
                <a:latin typeface="Verdana"/>
                <a:cs typeface="Verdana"/>
              </a:rPr>
              <a:t>о</a:t>
            </a:r>
            <a:r>
              <a:rPr dirty="0" sz="1200" spc="20">
                <a:latin typeface="Verdana"/>
                <a:cs typeface="Verdana"/>
              </a:rPr>
              <a:t>л</a:t>
            </a:r>
            <a:r>
              <a:rPr dirty="0" sz="1200" spc="-15">
                <a:latin typeface="Verdana"/>
                <a:cs typeface="Verdana"/>
              </a:rPr>
              <a:t>ы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20">
                <a:latin typeface="Verdana"/>
                <a:cs typeface="Verdana"/>
              </a:rPr>
              <a:t>и</a:t>
            </a:r>
            <a:r>
              <a:rPr dirty="0" sz="1200" spc="25">
                <a:latin typeface="Verdana"/>
                <a:cs typeface="Verdana"/>
              </a:rPr>
              <a:t>ч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0">
                <a:latin typeface="Verdana"/>
                <a:cs typeface="Verdana"/>
              </a:rPr>
              <a:t>ы</a:t>
            </a:r>
            <a:r>
              <a:rPr dirty="0" sz="1200" spc="-60">
                <a:latin typeface="Verdana"/>
                <a:cs typeface="Verdana"/>
              </a:rPr>
              <a:t>х  </a:t>
            </a:r>
            <a:r>
              <a:rPr dirty="0" sz="1200" spc="-10">
                <a:latin typeface="Verdana"/>
                <a:cs typeface="Verdana"/>
              </a:rPr>
              <a:t>фи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25">
                <a:latin typeface="Verdana"/>
                <a:cs typeface="Verdana"/>
              </a:rPr>
              <a:t>а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15">
                <a:latin typeface="Verdana"/>
                <a:cs typeface="Verdana"/>
              </a:rPr>
              <a:t>в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д</a:t>
            </a:r>
            <a:r>
              <a:rPr dirty="0" sz="1200" spc="10">
                <a:latin typeface="Verdana"/>
                <a:cs typeface="Verdana"/>
              </a:rPr>
              <a:t>л</a:t>
            </a:r>
            <a:r>
              <a:rPr dirty="0" sz="1200" spc="5">
                <a:latin typeface="Verdana"/>
                <a:cs typeface="Verdana"/>
              </a:rPr>
              <a:t>я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25">
                <a:latin typeface="Verdana"/>
                <a:cs typeface="Verdana"/>
              </a:rPr>
              <a:t>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35">
                <a:latin typeface="Verdana"/>
                <a:cs typeface="Verdana"/>
              </a:rPr>
              <a:t>в</a:t>
            </a:r>
            <a:r>
              <a:rPr dirty="0" sz="1200" spc="45">
                <a:latin typeface="Verdana"/>
                <a:cs typeface="Verdana"/>
              </a:rPr>
              <a:t>р</a:t>
            </a:r>
            <a:r>
              <a:rPr dirty="0" sz="1200" spc="55">
                <a:latin typeface="Verdana"/>
                <a:cs typeface="Verdana"/>
              </a:rPr>
              <a:t>е</a:t>
            </a:r>
            <a:r>
              <a:rPr dirty="0" sz="1200" spc="75">
                <a:latin typeface="Verdana"/>
                <a:cs typeface="Verdana"/>
              </a:rPr>
              <a:t>м</a:t>
            </a:r>
            <a:r>
              <a:rPr dirty="0" sz="1200" spc="25">
                <a:latin typeface="Verdana"/>
                <a:cs typeface="Verdana"/>
              </a:rPr>
              <a:t>е</a:t>
            </a:r>
            <a:r>
              <a:rPr dirty="0" sz="1200" spc="35">
                <a:latin typeface="Verdana"/>
                <a:cs typeface="Verdana"/>
              </a:rPr>
              <a:t>н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40">
                <a:latin typeface="Verdana"/>
                <a:cs typeface="Verdana"/>
              </a:rPr>
              <a:t>ых  </a:t>
            </a:r>
            <a:r>
              <a:rPr dirty="0" sz="1200" spc="10">
                <a:latin typeface="Verdana"/>
                <a:cs typeface="Verdana"/>
              </a:rPr>
              <a:t>девушек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0195" y="6107684"/>
            <a:ext cx="1737995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latin typeface="Verdana"/>
                <a:cs typeface="Verdana"/>
              </a:rPr>
              <a:t>Ев</a:t>
            </a:r>
            <a:r>
              <a:rPr dirty="0" sz="1200" spc="-30" b="1">
                <a:latin typeface="Verdana"/>
                <a:cs typeface="Verdana"/>
              </a:rPr>
              <a:t>г</a:t>
            </a:r>
            <a:r>
              <a:rPr dirty="0" sz="1200" spc="-30" b="1">
                <a:latin typeface="Verdana"/>
                <a:cs typeface="Verdana"/>
              </a:rPr>
              <a:t>е</a:t>
            </a:r>
            <a:r>
              <a:rPr dirty="0" sz="1200" spc="-25" b="1">
                <a:latin typeface="Verdana"/>
                <a:cs typeface="Verdana"/>
              </a:rPr>
              <a:t>н</a:t>
            </a:r>
            <a:r>
              <a:rPr dirty="0" sz="1200" spc="-30" b="1">
                <a:latin typeface="Verdana"/>
                <a:cs typeface="Verdana"/>
              </a:rPr>
              <a:t>и</a:t>
            </a:r>
            <a:r>
              <a:rPr dirty="0" sz="1200" spc="-15" b="1">
                <a:latin typeface="Verdana"/>
                <a:cs typeface="Verdana"/>
              </a:rPr>
              <a:t>й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spc="-40" b="1">
                <a:latin typeface="Verdana"/>
                <a:cs typeface="Verdana"/>
              </a:rPr>
              <a:t>К</a:t>
            </a:r>
            <a:r>
              <a:rPr dirty="0" sz="1200" spc="-40" b="1">
                <a:latin typeface="Verdana"/>
                <a:cs typeface="Verdana"/>
              </a:rPr>
              <a:t>о</a:t>
            </a:r>
            <a:r>
              <a:rPr dirty="0" sz="1200" spc="-30" b="1">
                <a:latin typeface="Verdana"/>
                <a:cs typeface="Verdana"/>
              </a:rPr>
              <a:t>г</a:t>
            </a:r>
            <a:r>
              <a:rPr dirty="0" sz="1200" spc="-80" b="1">
                <a:latin typeface="Verdana"/>
                <a:cs typeface="Verdana"/>
              </a:rPr>
              <a:t>а</a:t>
            </a:r>
            <a:r>
              <a:rPr dirty="0" sz="1200" spc="-35" b="1">
                <a:latin typeface="Verdana"/>
                <a:cs typeface="Verdana"/>
              </a:rPr>
              <a:t>н</a:t>
            </a:r>
            <a:r>
              <a:rPr dirty="0" sz="1200" spc="-65" b="1"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200" spc="55">
                <a:latin typeface="Verdana"/>
                <a:cs typeface="Verdana"/>
              </a:rPr>
              <a:t>пр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-75">
                <a:latin typeface="Verdana"/>
                <a:cs typeface="Verdana"/>
              </a:rPr>
              <a:t>ф</a:t>
            </a:r>
            <a:r>
              <a:rPr dirty="0" sz="1200" spc="20">
                <a:latin typeface="Verdana"/>
                <a:cs typeface="Verdana"/>
              </a:rPr>
              <a:t>е</a:t>
            </a:r>
            <a:r>
              <a:rPr dirty="0" sz="1200" spc="25">
                <a:latin typeface="Verdana"/>
                <a:cs typeface="Verdana"/>
              </a:rPr>
              <a:t>сс</a:t>
            </a:r>
            <a:r>
              <a:rPr dirty="0" sz="1200" spc="25">
                <a:latin typeface="Verdana"/>
                <a:cs typeface="Verdana"/>
              </a:rPr>
              <a:t>о</a:t>
            </a:r>
            <a:r>
              <a:rPr dirty="0" sz="1200" spc="75">
                <a:latin typeface="Verdana"/>
                <a:cs typeface="Verdana"/>
              </a:rPr>
              <a:t>р</a:t>
            </a:r>
            <a:r>
              <a:rPr dirty="0" sz="1200" spc="-110">
                <a:latin typeface="Verdana"/>
                <a:cs typeface="Verdana"/>
              </a:rPr>
              <a:t> </a:t>
            </a:r>
            <a:r>
              <a:rPr dirty="0" sz="1200" spc="80">
                <a:latin typeface="Verdana"/>
                <a:cs typeface="Verdana"/>
              </a:rPr>
              <a:t>Н</a:t>
            </a:r>
            <a:r>
              <a:rPr dirty="0" sz="1200" spc="80">
                <a:latin typeface="Verdana"/>
                <a:cs typeface="Verdana"/>
              </a:rPr>
              <a:t>И</a:t>
            </a:r>
            <a:r>
              <a:rPr dirty="0" sz="1200" spc="75">
                <a:latin typeface="Verdana"/>
                <a:cs typeface="Verdana"/>
              </a:rPr>
              <a:t>У</a:t>
            </a:r>
            <a:r>
              <a:rPr dirty="0" sz="1200" spc="-114">
                <a:latin typeface="Verdana"/>
                <a:cs typeface="Verdana"/>
              </a:rPr>
              <a:t> </a:t>
            </a:r>
            <a:r>
              <a:rPr dirty="0" sz="1200" spc="75">
                <a:latin typeface="Verdana"/>
                <a:cs typeface="Verdana"/>
              </a:rPr>
              <a:t>В</a:t>
            </a:r>
            <a:r>
              <a:rPr dirty="0" sz="1200" spc="75">
                <a:latin typeface="Verdana"/>
                <a:cs typeface="Verdana"/>
              </a:rPr>
              <a:t>Ш</a:t>
            </a:r>
            <a:r>
              <a:rPr dirty="0" sz="1200" spc="5">
                <a:latin typeface="Verdana"/>
                <a:cs typeface="Verdana"/>
              </a:rPr>
              <a:t>Э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552" y="1331975"/>
            <a:ext cx="1277111" cy="127711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81144" y="1478280"/>
            <a:ext cx="1200912" cy="12039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36" y="4544567"/>
            <a:ext cx="1210056" cy="12100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60976" y="4544567"/>
            <a:ext cx="1237488" cy="12100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0776" y="6873240"/>
            <a:ext cx="1237488" cy="1237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4393" y="980947"/>
            <a:ext cx="5236845" cy="129794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1374140">
              <a:lnSpc>
                <a:spcPct val="102200"/>
              </a:lnSpc>
              <a:spcBef>
                <a:spcPts val="50"/>
              </a:spcBef>
            </a:pPr>
            <a:r>
              <a:rPr dirty="0" sz="1800" spc="-25" b="1">
                <a:solidFill>
                  <a:srgbClr val="7030A0"/>
                </a:solidFill>
                <a:latin typeface="Verdana"/>
                <a:cs typeface="Verdana"/>
              </a:rPr>
              <a:t>ИНФОРМАЦИОННАЯ </a:t>
            </a:r>
            <a:r>
              <a:rPr dirty="0" sz="1800" spc="-45" b="1">
                <a:solidFill>
                  <a:srgbClr val="7030A0"/>
                </a:solidFill>
                <a:latin typeface="Verdana"/>
                <a:cs typeface="Verdana"/>
              </a:rPr>
              <a:t>И 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35" b="1">
                <a:solidFill>
                  <a:srgbClr val="7030A0"/>
                </a:solidFill>
                <a:latin typeface="Verdana"/>
                <a:cs typeface="Verdana"/>
              </a:rPr>
              <a:t>МЕТОДИЧЕСКАЯ</a:t>
            </a:r>
            <a:r>
              <a:rPr dirty="0" sz="1800" spc="-12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30" b="1">
                <a:solidFill>
                  <a:srgbClr val="7030A0"/>
                </a:solidFill>
                <a:latin typeface="Verdana"/>
                <a:cs typeface="Verdana"/>
              </a:rPr>
              <a:t>ПОДДЕРЖКА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1900"/>
              </a:lnSpc>
              <a:spcBef>
                <a:spcPts val="1915"/>
              </a:spcBef>
            </a:pPr>
            <a:r>
              <a:rPr dirty="0" sz="1600" spc="10">
                <a:solidFill>
                  <a:srgbClr val="EE7D00"/>
                </a:solidFill>
                <a:latin typeface="Verdana"/>
                <a:cs typeface="Verdana"/>
              </a:rPr>
              <a:t>федеральные</a:t>
            </a:r>
            <a:r>
              <a:rPr dirty="0" sz="1600" spc="-13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EE7D00"/>
                </a:solidFill>
                <a:latin typeface="Verdana"/>
                <a:cs typeface="Verdana"/>
              </a:rPr>
              <a:t>методические</a:t>
            </a:r>
            <a:r>
              <a:rPr dirty="0" sz="1600" spc="-13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30">
                <a:solidFill>
                  <a:srgbClr val="EE7D00"/>
                </a:solidFill>
                <a:latin typeface="Verdana"/>
                <a:cs typeface="Verdana"/>
              </a:rPr>
              <a:t>центры</a:t>
            </a:r>
            <a:r>
              <a:rPr dirty="0" sz="1600" spc="-14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EE7D00"/>
                </a:solidFill>
                <a:latin typeface="Verdana"/>
                <a:cs typeface="Verdana"/>
              </a:rPr>
              <a:t>повышения </a:t>
            </a:r>
            <a:r>
              <a:rPr dirty="0" sz="1600" spc="-54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25">
                <a:solidFill>
                  <a:srgbClr val="EE7D00"/>
                </a:solidFill>
                <a:latin typeface="Verdana"/>
                <a:cs typeface="Verdana"/>
              </a:rPr>
              <a:t>финансовой</a:t>
            </a:r>
            <a:r>
              <a:rPr dirty="0" sz="1600" spc="-14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35">
                <a:solidFill>
                  <a:srgbClr val="EE7D00"/>
                </a:solidFill>
                <a:latin typeface="Verdana"/>
                <a:cs typeface="Verdana"/>
              </a:rPr>
              <a:t>грамотности</a:t>
            </a:r>
            <a:r>
              <a:rPr dirty="0" sz="1600" spc="-140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30">
                <a:solidFill>
                  <a:srgbClr val="EE7D00"/>
                </a:solidFill>
                <a:latin typeface="Verdana"/>
                <a:cs typeface="Verdana"/>
              </a:rPr>
              <a:t>населения</a:t>
            </a:r>
            <a:r>
              <a:rPr dirty="0" sz="1600" spc="-13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10">
                <a:solidFill>
                  <a:srgbClr val="EE7D00"/>
                </a:solidFill>
                <a:latin typeface="Verdana"/>
                <a:cs typeface="Verdana"/>
              </a:rPr>
              <a:t>на</a:t>
            </a:r>
            <a:r>
              <a:rPr dirty="0" sz="1600" spc="-135">
                <a:solidFill>
                  <a:srgbClr val="EE7D00"/>
                </a:solidFill>
                <a:latin typeface="Verdana"/>
                <a:cs typeface="Verdana"/>
              </a:rPr>
              <a:t> </a:t>
            </a:r>
            <a:r>
              <a:rPr dirty="0" sz="1600" spc="20">
                <a:solidFill>
                  <a:srgbClr val="EE7D00"/>
                </a:solidFill>
                <a:latin typeface="Verdana"/>
                <a:cs typeface="Verdana"/>
              </a:rPr>
              <a:t>базе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44296"/>
            <a:ext cx="542544" cy="9113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674" y="3051741"/>
            <a:ext cx="1839604" cy="182724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100" y="5598381"/>
            <a:ext cx="1904352" cy="2589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44893" y="3161530"/>
            <a:ext cx="1846538" cy="18465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5732" y="8624446"/>
            <a:ext cx="4586812" cy="14891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16219" y="6098466"/>
            <a:ext cx="2077355" cy="1946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5510" y="1603907"/>
          <a:ext cx="6635115" cy="750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4525"/>
                <a:gridCol w="3431540"/>
              </a:tblGrid>
              <a:tr h="400325">
                <a:tc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27-28</a:t>
                      </a:r>
                      <a:r>
                        <a:rPr dirty="0" sz="20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</a:t>
                      </a:r>
                      <a:r>
                        <a:rPr dirty="0" sz="20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</a:tr>
              <a:tr h="1917839">
                <a:tc>
                  <a:txBody>
                    <a:bodyPr/>
                    <a:lstStyle/>
                    <a:p>
                      <a:pPr marL="90805" marR="474980">
                        <a:lnSpc>
                          <a:spcPts val="1900"/>
                        </a:lnSpc>
                        <a:spcBef>
                          <a:spcPts val="430"/>
                        </a:spcBef>
                      </a:pP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Полезные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видеоролики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лайфхаками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экспертов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финансовых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блогеров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0805" marR="440690">
                        <a:lnSpc>
                          <a:spcPct val="101000"/>
                        </a:lnSpc>
                      </a:pPr>
                      <a:r>
                        <a:rPr dirty="0" sz="1400" spc="-4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пользователей</a:t>
                      </a:r>
                      <a:r>
                        <a:rPr dirty="0" sz="1400" spc="-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социальных </a:t>
                      </a:r>
                      <a:r>
                        <a:rPr dirty="0" sz="1400" spc="-35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сетей</a:t>
                      </a:r>
                      <a:r>
                        <a:rPr dirty="0" sz="1400" spc="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«Мои</a:t>
                      </a:r>
                      <a:r>
                        <a:rPr dirty="0" sz="1400" spc="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финансы»</a:t>
                      </a:r>
                      <a:r>
                        <a:rPr dirty="0" sz="1400" spc="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будут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размещаться</a:t>
                      </a:r>
                      <a:r>
                        <a:rPr dirty="0" sz="1400" spc="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образовательные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видео.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46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Тест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финансовой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грамотности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710" marR="360045">
                        <a:lnSpc>
                          <a:spcPct val="101400"/>
                        </a:lnSpc>
                      </a:pPr>
                      <a:r>
                        <a:rPr dirty="0" sz="1400" spc="-4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400" spc="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школьников</a:t>
                      </a:r>
                      <a:r>
                        <a:rPr dirty="0" sz="1400" spc="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средних</a:t>
                      </a:r>
                      <a:r>
                        <a:rPr dirty="0" sz="1400" spc="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400" spc="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старших </a:t>
                      </a:r>
                      <a:r>
                        <a:rPr dirty="0" sz="1400" spc="-36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классов,</a:t>
                      </a:r>
                      <a:r>
                        <a:rPr dirty="0" sz="140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а</a:t>
                      </a:r>
                      <a:r>
                        <a:rPr dirty="0" sz="1400" spc="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3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dirty="0" sz="140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студентов</a:t>
                      </a:r>
                      <a:r>
                        <a:rPr dirty="0" sz="1400" spc="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первых </a:t>
                      </a:r>
                      <a:r>
                        <a:rPr dirty="0" sz="140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курсов.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24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dirty="0" sz="24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</a:tr>
              <a:tr h="2316480">
                <a:tc>
                  <a:txBody>
                    <a:bodyPr/>
                    <a:lstStyle/>
                    <a:p>
                      <a:pPr marL="90805" marR="192405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50">
                          <a:latin typeface="Microsoft Sans Serif"/>
                          <a:cs typeface="Microsoft Sans Serif"/>
                        </a:rPr>
                        <a:t>Урок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финансовой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грамотности </a:t>
                      </a:r>
                      <a:r>
                        <a:rPr dirty="0" sz="1600" spc="-409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героями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мультсериала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90805">
                        <a:lnSpc>
                          <a:spcPts val="1830"/>
                        </a:lnSpc>
                      </a:pP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«Смешарики»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 marR="166370">
                        <a:lnSpc>
                          <a:spcPct val="101400"/>
                        </a:lnSpc>
                      </a:pPr>
                      <a:r>
                        <a:rPr dirty="0" sz="1400" spc="-4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самых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маленьких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финансовых </a:t>
                      </a:r>
                      <a:r>
                        <a:rPr dirty="0" sz="1400" spc="-35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ЗОЖников.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438150">
                        <a:lnSpc>
                          <a:spcPts val="1900"/>
                        </a:lnSpc>
                        <a:spcBef>
                          <a:spcPts val="450"/>
                        </a:spcBef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Семинар</a:t>
                      </a:r>
                      <a:r>
                        <a:rPr dirty="0" sz="1600" spc="1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педагогов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 образовательных</a:t>
                      </a:r>
                      <a:r>
                        <a:rPr dirty="0" sz="1600" spc="-15">
                          <a:latin typeface="Microsoft Sans Serif"/>
                          <a:cs typeface="Microsoft Sans Serif"/>
                        </a:rPr>
                        <a:t> организаций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9535" marR="649605">
                        <a:lnSpc>
                          <a:spcPct val="101400"/>
                        </a:lnSpc>
                      </a:pPr>
                      <a:r>
                        <a:rPr dirty="0" sz="1400" spc="-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Педагоги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общеобразовательных </a:t>
                      </a:r>
                      <a:r>
                        <a:rPr dirty="0" sz="1400" spc="-36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организаций.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24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марта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4673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10">
                          <a:latin typeface="Microsoft Sans Serif"/>
                          <a:cs typeface="Microsoft Sans Serif"/>
                        </a:rPr>
                        <a:t>Всероссийский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30">
                          <a:latin typeface="Microsoft Sans Serif"/>
                          <a:cs typeface="Microsoft Sans Serif"/>
                        </a:rPr>
                        <a:t>конкурс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5"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детей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dirty="0" sz="1600" spc="2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«Кроша</a:t>
                      </a:r>
                      <a:r>
                        <a:rPr dirty="0" sz="1600" spc="1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5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dirty="0" sz="1600" spc="25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600" spc="-25">
                          <a:latin typeface="Microsoft Sans Serif"/>
                          <a:cs typeface="Microsoft Sans Serif"/>
                        </a:rPr>
                        <a:t>Гроша»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400" spc="-4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dirty="0" sz="1400" spc="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самых</a:t>
                      </a:r>
                      <a:r>
                        <a:rPr dirty="0" sz="1400" spc="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юных</a:t>
                      </a:r>
                      <a:r>
                        <a:rPr dirty="0" sz="1400" spc="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1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участников</a:t>
                      </a:r>
                      <a:r>
                        <a:rPr dirty="0" sz="1400" spc="20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dirty="0" sz="1400" spc="-5">
                          <a:solidFill>
                            <a:srgbClr val="2A9196"/>
                          </a:solidFill>
                          <a:latin typeface="Microsoft Sans Serif"/>
                          <a:cs typeface="Microsoft Sans Serif"/>
                        </a:rPr>
                        <a:t>фестиваля.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50599" y="645667"/>
            <a:ext cx="4277360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7030A0"/>
                </a:solidFill>
                <a:latin typeface="Verdana"/>
                <a:cs typeface="Verdana"/>
              </a:rPr>
              <a:t>К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А</a:t>
            </a:r>
            <a:r>
              <a:rPr dirty="0" sz="1800" spc="-90" b="1">
                <a:solidFill>
                  <a:srgbClr val="7030A0"/>
                </a:solidFill>
                <a:latin typeface="Verdana"/>
                <a:cs typeface="Verdana"/>
              </a:rPr>
              <a:t>Л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Н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Д</a:t>
            </a:r>
            <a:r>
              <a:rPr dirty="0" sz="1800" spc="35" b="1">
                <a:solidFill>
                  <a:srgbClr val="7030A0"/>
                </a:solidFill>
                <a:latin typeface="Verdana"/>
                <a:cs typeface="Verdana"/>
              </a:rPr>
              <a:t>А</a:t>
            </a:r>
            <a:r>
              <a:rPr dirty="0" sz="1800" spc="-25" b="1">
                <a:solidFill>
                  <a:srgbClr val="7030A0"/>
                </a:solidFill>
                <a:latin typeface="Verdana"/>
                <a:cs typeface="Verdana"/>
              </a:rPr>
              <a:t>Р</a:t>
            </a:r>
            <a:r>
              <a:rPr dirty="0" sz="1800" spc="-70" b="1">
                <a:solidFill>
                  <a:srgbClr val="7030A0"/>
                </a:solidFill>
                <a:latin typeface="Verdana"/>
                <a:cs typeface="Verdana"/>
              </a:rPr>
              <a:t>Ь</a:t>
            </a:r>
            <a:r>
              <a:rPr dirty="0" sz="1800" spc="-105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25" b="1">
                <a:solidFill>
                  <a:srgbClr val="7030A0"/>
                </a:solidFill>
                <a:latin typeface="Verdana"/>
                <a:cs typeface="Verdana"/>
              </a:rPr>
              <a:t>М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25" b="1">
                <a:solidFill>
                  <a:srgbClr val="7030A0"/>
                </a:solidFill>
                <a:latin typeface="Verdana"/>
                <a:cs typeface="Verdana"/>
              </a:rPr>
              <a:t>Р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О</a:t>
            </a:r>
            <a:r>
              <a:rPr dirty="0" sz="1800" spc="-50" b="1">
                <a:solidFill>
                  <a:srgbClr val="7030A0"/>
                </a:solidFill>
                <a:latin typeface="Verdana"/>
                <a:cs typeface="Verdana"/>
              </a:rPr>
              <a:t>П</a:t>
            </a:r>
            <a:r>
              <a:rPr dirty="0" sz="1800" spc="-25" b="1">
                <a:solidFill>
                  <a:srgbClr val="7030A0"/>
                </a:solidFill>
                <a:latin typeface="Verdana"/>
                <a:cs typeface="Verdana"/>
              </a:rPr>
              <a:t>Р</a:t>
            </a:r>
            <a:r>
              <a:rPr dirty="0" sz="1800" spc="-50" b="1">
                <a:solidFill>
                  <a:srgbClr val="7030A0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Я</a:t>
            </a:r>
            <a:r>
              <a:rPr dirty="0" sz="1800" spc="-85" b="1">
                <a:solidFill>
                  <a:srgbClr val="7030A0"/>
                </a:solidFill>
                <a:latin typeface="Verdana"/>
                <a:cs typeface="Verdana"/>
              </a:rPr>
              <a:t>Т</a:t>
            </a:r>
            <a:r>
              <a:rPr dirty="0" sz="1800" spc="-50" b="1">
                <a:solidFill>
                  <a:srgbClr val="7030A0"/>
                </a:solidFill>
                <a:latin typeface="Verdana"/>
                <a:cs typeface="Verdana"/>
              </a:rPr>
              <a:t>И</a:t>
            </a:r>
            <a:r>
              <a:rPr dirty="0" sz="1800" spc="-45" b="1">
                <a:solidFill>
                  <a:srgbClr val="7030A0"/>
                </a:solidFill>
                <a:latin typeface="Verdana"/>
                <a:cs typeface="Verdana"/>
              </a:rPr>
              <a:t>Й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35"/>
              </a:lnSpc>
              <a:spcBef>
                <a:spcPts val="25"/>
              </a:spcBef>
            </a:pPr>
            <a:r>
              <a:rPr dirty="0" sz="1800" spc="-245" b="1">
                <a:solidFill>
                  <a:srgbClr val="7030A0"/>
                </a:solidFill>
                <a:latin typeface="Tahoma"/>
                <a:cs typeface="Tahoma"/>
              </a:rPr>
              <a:t>«</a:t>
            </a:r>
            <a:r>
              <a:rPr dirty="0" sz="1800" spc="-30" b="1">
                <a:solidFill>
                  <a:srgbClr val="7030A0"/>
                </a:solidFill>
                <a:latin typeface="Verdana"/>
                <a:cs typeface="Verdana"/>
              </a:rPr>
              <a:t>Ф</a:t>
            </a:r>
            <a:r>
              <a:rPr dirty="0" sz="1800" spc="-30" b="1">
                <a:solidFill>
                  <a:srgbClr val="7030A0"/>
                </a:solidFill>
                <a:latin typeface="Verdana"/>
                <a:cs typeface="Verdana"/>
              </a:rPr>
              <a:t>И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Н</a:t>
            </a:r>
            <a:r>
              <a:rPr dirty="0" sz="1800" spc="-105" b="1">
                <a:solidFill>
                  <a:srgbClr val="7030A0"/>
                </a:solidFill>
                <a:latin typeface="Verdana"/>
                <a:cs typeface="Verdana"/>
              </a:rPr>
              <a:t>З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О</a:t>
            </a:r>
            <a:r>
              <a:rPr dirty="0" sz="1800" spc="-70" b="1">
                <a:solidFill>
                  <a:srgbClr val="7030A0"/>
                </a:solidFill>
                <a:latin typeface="Verdana"/>
                <a:cs typeface="Verdana"/>
              </a:rPr>
              <a:t>Ж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25" b="1">
                <a:solidFill>
                  <a:srgbClr val="7030A0"/>
                </a:solidFill>
                <a:latin typeface="Verdana"/>
                <a:cs typeface="Verdana"/>
              </a:rPr>
              <a:t>Фе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с</a:t>
            </a:r>
            <a:r>
              <a:rPr dirty="0" sz="1800" spc="-10" b="1">
                <a:solidFill>
                  <a:srgbClr val="7030A0"/>
                </a:solidFill>
                <a:latin typeface="Verdana"/>
                <a:cs typeface="Verdana"/>
              </a:rPr>
              <a:t>т</a:t>
            </a:r>
            <a:r>
              <a:rPr dirty="0" sz="1800" spc="-120" b="1">
                <a:solidFill>
                  <a:srgbClr val="7030A0"/>
                </a:solidFill>
                <a:latin typeface="Verdana"/>
                <a:cs typeface="Verdana"/>
              </a:rPr>
              <a:t>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135"/>
              </a:lnSpc>
            </a:pPr>
            <a:r>
              <a:rPr dirty="0" sz="1800" spc="-55" b="1">
                <a:solidFill>
                  <a:srgbClr val="7030A0"/>
                </a:solidFill>
                <a:latin typeface="Verdana"/>
                <a:cs typeface="Verdana"/>
              </a:rPr>
              <a:t>для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15" b="1">
                <a:solidFill>
                  <a:srgbClr val="7030A0"/>
                </a:solidFill>
                <a:latin typeface="Verdana"/>
                <a:cs typeface="Verdana"/>
              </a:rPr>
              <a:t>де</a:t>
            </a:r>
            <a:r>
              <a:rPr dirty="0" sz="1800" spc="-10" b="1">
                <a:solidFill>
                  <a:srgbClr val="7030A0"/>
                </a:solidFill>
                <a:latin typeface="Verdana"/>
                <a:cs typeface="Verdana"/>
              </a:rPr>
              <a:t>т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е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й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20" b="1">
                <a:solidFill>
                  <a:srgbClr val="7030A0"/>
                </a:solidFill>
                <a:latin typeface="Verdana"/>
                <a:cs typeface="Verdana"/>
              </a:rPr>
              <a:t>и</a:t>
            </a:r>
            <a:r>
              <a:rPr dirty="0" sz="1800" spc="-110" b="1">
                <a:solidFill>
                  <a:srgbClr val="7030A0"/>
                </a:solidFill>
                <a:latin typeface="Verdana"/>
                <a:cs typeface="Verdana"/>
              </a:rPr>
              <a:t> </a:t>
            </a:r>
            <a:r>
              <a:rPr dirty="0" sz="1800" spc="-35" b="1">
                <a:solidFill>
                  <a:srgbClr val="7030A0"/>
                </a:solidFill>
                <a:latin typeface="Verdana"/>
                <a:cs typeface="Verdana"/>
              </a:rPr>
              <a:t>м</a:t>
            </a:r>
            <a:r>
              <a:rPr dirty="0" sz="1800" spc="-65" b="1">
                <a:solidFill>
                  <a:srgbClr val="7030A0"/>
                </a:solidFill>
                <a:latin typeface="Verdana"/>
                <a:cs typeface="Verdana"/>
              </a:rPr>
              <a:t>о</a:t>
            </a:r>
            <a:r>
              <a:rPr dirty="0" sz="1800" spc="-70" b="1">
                <a:solidFill>
                  <a:srgbClr val="7030A0"/>
                </a:solidFill>
                <a:latin typeface="Verdana"/>
                <a:cs typeface="Verdana"/>
              </a:rPr>
              <a:t>л</a:t>
            </a:r>
            <a:r>
              <a:rPr dirty="0" sz="1800" spc="-75" b="1">
                <a:solidFill>
                  <a:srgbClr val="7030A0"/>
                </a:solidFill>
                <a:latin typeface="Verdana"/>
                <a:cs typeface="Verdana"/>
              </a:rPr>
              <a:t>о</a:t>
            </a:r>
            <a:r>
              <a:rPr dirty="0" sz="1800" spc="-15" b="1">
                <a:solidFill>
                  <a:srgbClr val="7030A0"/>
                </a:solidFill>
                <a:latin typeface="Verdana"/>
                <a:cs typeface="Verdana"/>
              </a:rPr>
              <a:t>де</a:t>
            </a:r>
            <a:r>
              <a:rPr dirty="0" sz="1800" spc="-165" b="1">
                <a:solidFill>
                  <a:srgbClr val="7030A0"/>
                </a:solidFill>
                <a:latin typeface="Verdana"/>
                <a:cs typeface="Verdana"/>
              </a:rPr>
              <a:t>ж</a:t>
            </a:r>
            <a:r>
              <a:rPr dirty="0" sz="1800" spc="-25" b="1">
                <a:solidFill>
                  <a:srgbClr val="7030A0"/>
                </a:solidFill>
                <a:latin typeface="Verdana"/>
                <a:cs typeface="Verdana"/>
              </a:rPr>
              <a:t>и</a:t>
            </a:r>
            <a:r>
              <a:rPr dirty="0" sz="1800" spc="-245" b="1">
                <a:solidFill>
                  <a:srgbClr val="7030A0"/>
                </a:solidFill>
                <a:latin typeface="Tahoma"/>
                <a:cs typeface="Tahoma"/>
              </a:rPr>
              <a:t>»</a:t>
            </a:r>
            <a:r>
              <a:rPr dirty="0" sz="1800" spc="-15" b="1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dirty="0" sz="1800" spc="-5" b="1">
                <a:solidFill>
                  <a:srgbClr val="7030A0"/>
                </a:solidFill>
                <a:latin typeface="Tahoma"/>
                <a:cs typeface="Tahoma"/>
              </a:rPr>
              <a:t>20</a:t>
            </a:r>
            <a:r>
              <a:rPr dirty="0" sz="1800" spc="-85" b="1">
                <a:solidFill>
                  <a:srgbClr val="7030A0"/>
                </a:solidFill>
                <a:latin typeface="Tahoma"/>
                <a:cs typeface="Tahoma"/>
              </a:rPr>
              <a:t>23</a:t>
            </a:r>
            <a:r>
              <a:rPr dirty="0" sz="1800" spc="-20" b="1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dirty="0" sz="1800" spc="-40" b="1">
                <a:solidFill>
                  <a:srgbClr val="7030A0"/>
                </a:solidFill>
                <a:latin typeface="Verdana"/>
                <a:cs typeface="Verdana"/>
              </a:rPr>
              <a:t>г</a:t>
            </a:r>
            <a:r>
              <a:rPr dirty="0" sz="1800" spc="-65" b="1">
                <a:solidFill>
                  <a:srgbClr val="7030A0"/>
                </a:solidFill>
                <a:latin typeface="Verdana"/>
                <a:cs typeface="Verdana"/>
              </a:rPr>
              <a:t>о</a:t>
            </a:r>
            <a:r>
              <a:rPr dirty="0" sz="1800" spc="-50" b="1">
                <a:solidFill>
                  <a:srgbClr val="7030A0"/>
                </a:solidFill>
                <a:latin typeface="Verdana"/>
                <a:cs typeface="Verdana"/>
              </a:rPr>
              <a:t>да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5815" y="7609854"/>
            <a:ext cx="1272693" cy="11297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68239" y="3172408"/>
            <a:ext cx="740966" cy="646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18972"/>
            <a:ext cx="7556500" cy="72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6780" y="276173"/>
            <a:ext cx="764433" cy="1930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144" y="1719072"/>
            <a:ext cx="5614415" cy="3892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45103" y="2106676"/>
            <a:ext cx="4698365" cy="300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1600" spc="25">
                <a:solidFill>
                  <a:srgbClr val="FFFFFF"/>
                </a:solidFill>
                <a:latin typeface="Verdana"/>
                <a:cs typeface="Verdana"/>
              </a:rPr>
              <a:t>Са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dirty="0" sz="1600" spc="-4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6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105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600" spc="3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dirty="0" sz="1600" spc="3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600" spc="-15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endParaRPr sz="1600">
              <a:latin typeface="Verdana"/>
              <a:cs typeface="Verdana"/>
            </a:endParaRPr>
          </a:p>
          <a:p>
            <a:pPr marL="20955">
              <a:lnSpc>
                <a:spcPct val="100000"/>
              </a:lnSpc>
            </a:pPr>
            <a:r>
              <a:rPr dirty="0" sz="1600" spc="35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600" spc="4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сс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600" spc="-3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600" spc="11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dirty="0" sz="1600" spc="10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600" spc="-3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6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dirty="0" sz="1600" spc="55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600" spc="6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dirty="0" sz="1600" spc="65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600" spc="-20">
                <a:solidFill>
                  <a:srgbClr val="FFFFFF"/>
                </a:solidFill>
                <a:latin typeface="Verdana"/>
                <a:cs typeface="Verdana"/>
              </a:rPr>
              <a:t>ы</a:t>
            </a: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90">
                <a:solidFill>
                  <a:srgbClr val="FFFFFF"/>
                </a:solidFill>
                <a:latin typeface="Verdana"/>
                <a:cs typeface="Verdana"/>
              </a:rPr>
              <a:t>ме</a:t>
            </a:r>
            <a:r>
              <a:rPr dirty="0" sz="1600" spc="9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600" spc="3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600" spc="5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dirty="0" sz="1600" spc="10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600" spc="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45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600" spc="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45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dirty="0" sz="1600" spc="-229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20955">
              <a:lnSpc>
                <a:spcPct val="100000"/>
              </a:lnSpc>
              <a:spcBef>
                <a:spcPts val="70"/>
              </a:spcBef>
            </a:pPr>
            <a:r>
              <a:rPr dirty="0" u="sng" sz="16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моифинансы</a:t>
            </a:r>
            <a:r>
              <a:rPr dirty="0" u="sng" sz="16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.</a:t>
            </a:r>
            <a:r>
              <a:rPr dirty="0" u="sng" sz="16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cs typeface="Verdana"/>
              </a:rPr>
              <a:t>рф</a:t>
            </a:r>
            <a:r>
              <a:rPr dirty="0" u="sng" sz="1600" spc="-40" b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Tahoma"/>
                <a:cs typeface="Tahoma"/>
              </a:rPr>
              <a:t>/project/finzozh-fest-2023/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>
              <a:latin typeface="Tahoma"/>
              <a:cs typeface="Tahoma"/>
            </a:endParaRPr>
          </a:p>
          <a:p>
            <a:pPr marL="20955">
              <a:lnSpc>
                <a:spcPts val="1910"/>
              </a:lnSpc>
            </a:pP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Почта</a:t>
            </a:r>
            <a:r>
              <a:rPr dirty="0" sz="1600" spc="-25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20955">
              <a:lnSpc>
                <a:spcPts val="1910"/>
              </a:lnSpc>
            </a:pPr>
            <a:r>
              <a:rPr dirty="0" sz="1600" spc="55" b="1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MoneyWeek@nifi.ru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ts val="1910"/>
              </a:lnSpc>
              <a:spcBef>
                <a:spcPts val="1595"/>
              </a:spcBef>
            </a:pPr>
            <a:r>
              <a:rPr dirty="0" sz="1600" spc="30">
                <a:solidFill>
                  <a:srgbClr val="FFFFFF"/>
                </a:solidFill>
                <a:latin typeface="Verdana"/>
                <a:cs typeface="Verdana"/>
              </a:rPr>
              <a:t>Пресс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30">
                <a:solidFill>
                  <a:srgbClr val="FFFFFF"/>
                </a:solidFill>
                <a:latin typeface="Verdana"/>
                <a:cs typeface="Verdana"/>
              </a:rPr>
              <a:t>центр</a:t>
            </a:r>
            <a:r>
              <a:rPr dirty="0" sz="1600" spc="3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ts val="1910"/>
              </a:lnSpc>
            </a:pPr>
            <a:r>
              <a:rPr dirty="0" sz="1600" spc="3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600" spc="2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600" spc="55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600" spc="55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600" spc="-35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600" spc="7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6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6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185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dirty="0" sz="1600" spc="7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-114">
                <a:solidFill>
                  <a:srgbClr val="FFFFFF"/>
                </a:solidFill>
                <a:latin typeface="Verdana"/>
                <a:cs typeface="Verdana"/>
              </a:rPr>
              <a:t>х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600" spc="7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dirty="0" sz="1600" spc="30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600" spc="2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600" spc="35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dirty="0" sz="1600" spc="25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600" spc="-25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600" spc="7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600" spc="75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0" b="1">
                <a:solidFill>
                  <a:srgbClr val="FFFFFF"/>
                </a:solidFill>
                <a:latin typeface="Tahoma"/>
                <a:cs typeface="Tahoma"/>
              </a:rPr>
              <a:t>+7</a:t>
            </a:r>
            <a:r>
              <a:rPr dirty="0" sz="16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160" b="1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96</a:t>
            </a:r>
            <a:r>
              <a:rPr dirty="0" sz="1600" spc="-30" b="1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1600" spc="-155" b="1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dirty="0" sz="1600" spc="-65" b="1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dirty="0" sz="1600" spc="-40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dirty="0" sz="1600" spc="-85" b="1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65" b="1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dirty="0" sz="1600" spc="-85" b="1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dirty="0" sz="1600" spc="-55" b="1">
                <a:solidFill>
                  <a:srgbClr val="FFFFFF"/>
                </a:solidFill>
                <a:latin typeface="Tahoma"/>
                <a:cs typeface="Tahoma"/>
              </a:rPr>
              <a:t>75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254" y="721867"/>
            <a:ext cx="1450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EE7D00"/>
                </a:solidFill>
                <a:latin typeface="Verdana"/>
                <a:cs typeface="Verdana"/>
              </a:rPr>
              <a:t>КОНТАКТЫ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1144" y="2941320"/>
            <a:ext cx="6408420" cy="7704455"/>
            <a:chOff x="771144" y="2941320"/>
            <a:chExt cx="6408420" cy="770445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56376" y="2941320"/>
              <a:ext cx="329184" cy="536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376" y="3852672"/>
              <a:ext cx="329184" cy="5364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144" y="2941320"/>
              <a:ext cx="329184" cy="5364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1144" y="3852672"/>
              <a:ext cx="329184" cy="536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9951" y="3475836"/>
              <a:ext cx="2899280" cy="71693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2023-03-31T05:25:37Z</dcterms:created>
  <dcterms:modified xsi:type="dcterms:W3CDTF">2023-03-31T05:25:37Z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LastSaved">
    <vt:filetime>2023-03-31T00:00:00Z</vt:filetime>
  </property>
</Properties>
</file>